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5" r:id="rId4"/>
    <p:sldId id="258" r:id="rId5"/>
    <p:sldId id="272" r:id="rId6"/>
    <p:sldId id="273" r:id="rId7"/>
    <p:sldId id="274" r:id="rId8"/>
    <p:sldId id="276" r:id="rId9"/>
    <p:sldId id="275" r:id="rId10"/>
    <p:sldId id="277" r:id="rId11"/>
    <p:sldId id="278" r:id="rId12"/>
    <p:sldId id="279" r:id="rId13"/>
    <p:sldId id="280" r:id="rId14"/>
    <p:sldId id="271" r:id="rId15"/>
    <p:sldId id="281" r:id="rId16"/>
    <p:sldId id="282" r:id="rId17"/>
    <p:sldId id="292" r:id="rId18"/>
    <p:sldId id="298" r:id="rId19"/>
    <p:sldId id="283" r:id="rId20"/>
    <p:sldId id="285" r:id="rId21"/>
    <p:sldId id="286" r:id="rId22"/>
    <p:sldId id="287" r:id="rId23"/>
    <p:sldId id="288" r:id="rId24"/>
    <p:sldId id="268" r:id="rId25"/>
    <p:sldId id="289" r:id="rId26"/>
    <p:sldId id="300" r:id="rId27"/>
    <p:sldId id="290" r:id="rId28"/>
    <p:sldId id="293" r:id="rId29"/>
    <p:sldId id="301" r:id="rId30"/>
    <p:sldId id="302" r:id="rId31"/>
    <p:sldId id="30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7083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1F7B"/>
    <a:srgbClr val="FFFF3F"/>
    <a:srgbClr val="000099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96"/>
  </p:normalViewPr>
  <p:slideViewPr>
    <p:cSldViewPr snapToGrid="0">
      <p:cViewPr>
        <p:scale>
          <a:sx n="70" d="100"/>
          <a:sy n="70" d="100"/>
        </p:scale>
        <p:origin x="-522" y="-180"/>
      </p:cViewPr>
      <p:guideLst>
        <p:guide orient="horz" pos="2160"/>
        <p:guide pos="3840"/>
        <p:guide pos="597"/>
        <p:guide pos="70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72;&#1073;&#1086;&#1095;&#1072;&#1103;\&#1058;&#1077;&#1082;&#1091;&#1097;&#1080;&#1077;\&#1052;&#1086;&#1085;&#1080;&#1090;&#1086;&#1088;&#1080;&#1085;&#1075;%20&#1075;&#1086;&#1090;&#1086;&#1074;&#1085;&#1086;&#1089;&#1090;&#1080;%202022\&#1057;&#1086;&#1089;&#1087;&#1086;&#1089;&#1090;&#1086;&#1074;&#1083;&#1077;&#1085;&#1080;&#1077;%20&#1074;&#1099;&#1073;&#1086;&#1088;&#1072;%20&#1071;&#1054;%20&#1089;%20&#1058;&#1054;&#1055;%20&#1080;%20&#1044;&#1055;&#1050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55;&#1088;&#1086;&#1092;&#1080;&#1083;&#1080;%20(&#1086;&#1090;&#1074;&#1077;&#1090;&#1099;%20&#1074;&#1099;&#1087;&#1091;&#1089;&#1082;&#1085;&#1080;&#1082;&#1086;&#1074;%202021-202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Лист1!$B$32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Лист1!$A$33:$A$52</c:f>
              <c:strCache>
                <c:ptCount val="20"/>
                <c:pt idx="0">
                  <c:v>г. Ярославль</c:v>
                </c:pt>
                <c:pt idx="1">
                  <c:v>г. Рыбинск</c:v>
                </c:pt>
                <c:pt idx="2">
                  <c:v>г. Переславль</c:v>
                </c:pt>
                <c:pt idx="3">
                  <c:v>Ростовский</c:v>
                </c:pt>
                <c:pt idx="4">
                  <c:v>ГОУ</c:v>
                </c:pt>
                <c:pt idx="5">
                  <c:v>Угличский</c:v>
                </c:pt>
                <c:pt idx="6">
                  <c:v>Тутаевский</c:v>
                </c:pt>
                <c:pt idx="7">
                  <c:v>Гаврилов-Ямский</c:v>
                </c:pt>
                <c:pt idx="8">
                  <c:v>Ярославский</c:v>
                </c:pt>
                <c:pt idx="9">
                  <c:v>Даниловский</c:v>
                </c:pt>
                <c:pt idx="10">
                  <c:v>Рыбинский</c:v>
                </c:pt>
                <c:pt idx="11">
                  <c:v>Некрасовский</c:v>
                </c:pt>
                <c:pt idx="12">
                  <c:v>Пошехонский</c:v>
                </c:pt>
                <c:pt idx="13">
                  <c:v>Некоузский</c:v>
                </c:pt>
                <c:pt idx="14">
                  <c:v>Борисоглебский</c:v>
                </c:pt>
                <c:pt idx="15">
                  <c:v>Любимский</c:v>
                </c:pt>
                <c:pt idx="16">
                  <c:v>Первомайский</c:v>
                </c:pt>
                <c:pt idx="17">
                  <c:v>Мышкинский</c:v>
                </c:pt>
                <c:pt idx="18">
                  <c:v>Брейтовский</c:v>
                </c:pt>
                <c:pt idx="19">
                  <c:v>Большесельский</c:v>
                </c:pt>
              </c:strCache>
            </c:strRef>
          </c:cat>
          <c:val>
            <c:numRef>
              <c:f>Лист1!$B$33:$B$52</c:f>
              <c:numCache>
                <c:formatCode>General</c:formatCode>
                <c:ptCount val="20"/>
                <c:pt idx="0">
                  <c:v>97.9</c:v>
                </c:pt>
                <c:pt idx="1">
                  <c:v>98.4</c:v>
                </c:pt>
                <c:pt idx="2">
                  <c:v>96.6</c:v>
                </c:pt>
                <c:pt idx="3">
                  <c:v>97.5</c:v>
                </c:pt>
                <c:pt idx="4">
                  <c:v>99.3</c:v>
                </c:pt>
                <c:pt idx="5">
                  <c:v>100</c:v>
                </c:pt>
                <c:pt idx="6">
                  <c:v>97.5</c:v>
                </c:pt>
                <c:pt idx="7">
                  <c:v>100</c:v>
                </c:pt>
                <c:pt idx="8">
                  <c:v>94.6</c:v>
                </c:pt>
                <c:pt idx="9">
                  <c:v>100</c:v>
                </c:pt>
                <c:pt idx="10">
                  <c:v>98.3</c:v>
                </c:pt>
                <c:pt idx="11">
                  <c:v>97.8</c:v>
                </c:pt>
                <c:pt idx="12">
                  <c:v>97.7</c:v>
                </c:pt>
                <c:pt idx="13">
                  <c:v>100</c:v>
                </c:pt>
                <c:pt idx="14">
                  <c:v>94.3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660096"/>
        <c:axId val="168638080"/>
      </c:radarChart>
      <c:catAx>
        <c:axId val="13466009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638080"/>
        <c:crosses val="autoZero"/>
        <c:auto val="1"/>
        <c:lblAlgn val="ctr"/>
        <c:lblOffset val="100"/>
        <c:noMultiLvlLbl val="0"/>
      </c:catAx>
      <c:valAx>
        <c:axId val="16863808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466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Лист1!$D$101</c:f>
              <c:strCache>
                <c:ptCount val="1"/>
                <c:pt idx="0">
                  <c:v>городские большие средние школы (более 300 обучающихся)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Лист1!$A$102:$A$107</c:f>
              <c:strCache>
                <c:ptCount val="6"/>
                <c:pt idx="0">
                  <c:v>Руководители (представители) органов власти и управления всех уровней</c:v>
                </c:pt>
                <c:pt idx="1">
                  <c:v>Специалисты высшего уровня квалификации </c:v>
                </c:pt>
                <c:pt idx="2">
                  <c:v>Специалисты среднего уровня квалификации </c:v>
                </c:pt>
                <c:pt idx="3">
                  <c:v>Квалифицированные рабочие крупных и мелких промышленных предприятий</c:v>
                </c:pt>
                <c:pt idx="4">
                  <c:v>Вооруженные силы и силовые структуры </c:v>
                </c:pt>
                <c:pt idx="5">
                  <c:v>Предприниматели</c:v>
                </c:pt>
              </c:strCache>
            </c:strRef>
          </c:cat>
          <c:val>
            <c:numRef>
              <c:f>Лист1!$D$102:$D$107</c:f>
              <c:numCache>
                <c:formatCode>General</c:formatCode>
                <c:ptCount val="6"/>
                <c:pt idx="0">
                  <c:v>18.100000000000001</c:v>
                </c:pt>
                <c:pt idx="1">
                  <c:v>42.8</c:v>
                </c:pt>
                <c:pt idx="2">
                  <c:v>4.5999999999999996</c:v>
                </c:pt>
                <c:pt idx="3">
                  <c:v>1</c:v>
                </c:pt>
                <c:pt idx="4">
                  <c:v>5.4</c:v>
                </c:pt>
                <c:pt idx="5">
                  <c:v>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66208"/>
        <c:axId val="135692288"/>
      </c:barChart>
      <c:catAx>
        <c:axId val="135966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135692288"/>
        <c:crosses val="autoZero"/>
        <c:auto val="1"/>
        <c:lblAlgn val="ctr"/>
        <c:lblOffset val="100"/>
        <c:noMultiLvlLbl val="0"/>
      </c:catAx>
      <c:valAx>
        <c:axId val="135692288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596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Лист1!$E$101</c:f>
              <c:strCache>
                <c:ptCount val="1"/>
                <c:pt idx="0">
                  <c:v>городские малые средние школы (менее 300 обучающихся)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Лист1!$A$102:$A$107</c:f>
              <c:strCache>
                <c:ptCount val="6"/>
                <c:pt idx="0">
                  <c:v>Руководители (представители) органов власти и управления всех уровней</c:v>
                </c:pt>
                <c:pt idx="1">
                  <c:v>Специалисты высшего уровня квалификации </c:v>
                </c:pt>
                <c:pt idx="2">
                  <c:v>Специалисты среднего уровня квалификации </c:v>
                </c:pt>
                <c:pt idx="3">
                  <c:v>Квалифицированные рабочие крупных и мелких промышленных предприятий</c:v>
                </c:pt>
                <c:pt idx="4">
                  <c:v>Вооруженные силы и силовые структуры </c:v>
                </c:pt>
                <c:pt idx="5">
                  <c:v>Предприниматели</c:v>
                </c:pt>
              </c:strCache>
            </c:strRef>
          </c:cat>
          <c:val>
            <c:numRef>
              <c:f>Лист1!$E$102:$E$107</c:f>
              <c:numCache>
                <c:formatCode>General</c:formatCode>
                <c:ptCount val="6"/>
                <c:pt idx="0">
                  <c:v>18.600000000000001</c:v>
                </c:pt>
                <c:pt idx="1">
                  <c:v>39.799999999999997</c:v>
                </c:pt>
                <c:pt idx="2">
                  <c:v>5.2</c:v>
                </c:pt>
                <c:pt idx="3">
                  <c:v>2.6</c:v>
                </c:pt>
                <c:pt idx="4">
                  <c:v>4.8</c:v>
                </c:pt>
                <c:pt idx="5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99488"/>
        <c:axId val="135694016"/>
      </c:barChart>
      <c:catAx>
        <c:axId val="135999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135694016"/>
        <c:crosses val="autoZero"/>
        <c:auto val="1"/>
        <c:lblAlgn val="ctr"/>
        <c:lblOffset val="100"/>
        <c:noMultiLvlLbl val="0"/>
      </c:catAx>
      <c:valAx>
        <c:axId val="135694016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599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Лист1!$F$101</c:f>
              <c:strCache>
                <c:ptCount val="1"/>
                <c:pt idx="0">
                  <c:v>поселковые средние школы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Лист1!$A$102:$A$107</c:f>
              <c:strCache>
                <c:ptCount val="6"/>
                <c:pt idx="0">
                  <c:v>Руководители (представители) органов власти и управления всех уровней</c:v>
                </c:pt>
                <c:pt idx="1">
                  <c:v>Специалисты высшего уровня квалификации </c:v>
                </c:pt>
                <c:pt idx="2">
                  <c:v>Специалисты среднего уровня квалификации </c:v>
                </c:pt>
                <c:pt idx="3">
                  <c:v>Квалифицированные рабочие крупных и мелких промышленных предприятий</c:v>
                </c:pt>
                <c:pt idx="4">
                  <c:v>Вооруженные силы и силовые структуры </c:v>
                </c:pt>
                <c:pt idx="5">
                  <c:v>Предприниматели</c:v>
                </c:pt>
              </c:strCache>
            </c:strRef>
          </c:cat>
          <c:val>
            <c:numRef>
              <c:f>Лист1!$F$102:$F$107</c:f>
              <c:numCache>
                <c:formatCode>General</c:formatCode>
                <c:ptCount val="6"/>
                <c:pt idx="0">
                  <c:v>15.4</c:v>
                </c:pt>
                <c:pt idx="1">
                  <c:v>44.4</c:v>
                </c:pt>
                <c:pt idx="2">
                  <c:v>6.8</c:v>
                </c:pt>
                <c:pt idx="3">
                  <c:v>1.9</c:v>
                </c:pt>
                <c:pt idx="4">
                  <c:v>9.9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00000"/>
        <c:axId val="135695744"/>
      </c:barChart>
      <c:catAx>
        <c:axId val="136000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135695744"/>
        <c:crosses val="autoZero"/>
        <c:auto val="1"/>
        <c:lblAlgn val="ctr"/>
        <c:lblOffset val="100"/>
        <c:noMultiLvlLbl val="0"/>
      </c:catAx>
      <c:valAx>
        <c:axId val="135695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600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Лист1!$G$101</c:f>
              <c:strCache>
                <c:ptCount val="1"/>
                <c:pt idx="0">
                  <c:v>сельские средние школы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Лист1!$A$102:$A$107</c:f>
              <c:strCache>
                <c:ptCount val="6"/>
                <c:pt idx="0">
                  <c:v>Руководители (представители) органов власти и управления всех уровней</c:v>
                </c:pt>
                <c:pt idx="1">
                  <c:v>Специалисты высшего уровня квалификации </c:v>
                </c:pt>
                <c:pt idx="2">
                  <c:v>Специалисты среднего уровня квалификации </c:v>
                </c:pt>
                <c:pt idx="3">
                  <c:v>Квалифицированные рабочие крупных и мелких промышленных предприятий</c:v>
                </c:pt>
                <c:pt idx="4">
                  <c:v>Вооруженные силы и силовые структуры </c:v>
                </c:pt>
                <c:pt idx="5">
                  <c:v>Предприниматели</c:v>
                </c:pt>
              </c:strCache>
            </c:strRef>
          </c:cat>
          <c:val>
            <c:numRef>
              <c:f>Лист1!$G$102:$G$107</c:f>
              <c:numCache>
                <c:formatCode>General</c:formatCode>
                <c:ptCount val="6"/>
                <c:pt idx="0">
                  <c:v>16.7</c:v>
                </c:pt>
                <c:pt idx="1">
                  <c:v>43.7</c:v>
                </c:pt>
                <c:pt idx="2">
                  <c:v>7.3</c:v>
                </c:pt>
                <c:pt idx="3">
                  <c:v>0.7</c:v>
                </c:pt>
                <c:pt idx="4">
                  <c:v>8.5</c:v>
                </c:pt>
                <c:pt idx="5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01024"/>
        <c:axId val="135697472"/>
      </c:barChart>
      <c:catAx>
        <c:axId val="13600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135697472"/>
        <c:crosses val="autoZero"/>
        <c:auto val="1"/>
        <c:lblAlgn val="ctr"/>
        <c:lblOffset val="100"/>
        <c:noMultiLvlLbl val="0"/>
      </c:catAx>
      <c:valAx>
        <c:axId val="135697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600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02378957949407"/>
          <c:y val="1.6787755371128629E-2"/>
          <c:w val="0.83513933098788184"/>
          <c:h val="0.48898356923945963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'Сопоставление_Область определен'!$I$3</c:f>
              <c:strCache>
                <c:ptCount val="1"/>
                <c:pt idx="0">
                  <c:v>11 класс, сделавшие выбор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'Сопоставление_Область определен'!$C$4:$C$12</c:f>
              <c:strCache>
                <c:ptCount val="9"/>
                <c:pt idx="0">
                  <c:v>Инженерное дело, технологии и технические науки</c:v>
                </c:pt>
                <c:pt idx="1">
                  <c:v>Науки об обществе</c:v>
                </c:pt>
                <c:pt idx="2">
                  <c:v>Здравоохранение и медицинские науки</c:v>
                </c:pt>
                <c:pt idx="3">
                  <c:v>Образование и педагогические науки</c:v>
                </c:pt>
                <c:pt idx="4">
                  <c:v>Сельское хозяйство и сельскохозяйственные науки</c:v>
                </c:pt>
                <c:pt idx="5">
                  <c:v>Математические и естественные науки</c:v>
                </c:pt>
                <c:pt idx="6">
                  <c:v>Искусство и культура</c:v>
                </c:pt>
                <c:pt idx="7">
                  <c:v>Гуманитарные науки</c:v>
                </c:pt>
                <c:pt idx="8">
                  <c:v>Оборона и безопасность государства. Военные науки</c:v>
                </c:pt>
              </c:strCache>
            </c:strRef>
          </c:cat>
          <c:val>
            <c:numRef>
              <c:f>'Сопоставление_Область определен'!$I$4:$I$12</c:f>
              <c:numCache>
                <c:formatCode>0.0%</c:formatCode>
                <c:ptCount val="9"/>
                <c:pt idx="0">
                  <c:v>0.14302461899179367</c:v>
                </c:pt>
                <c:pt idx="1">
                  <c:v>0.3376318874560375</c:v>
                </c:pt>
                <c:pt idx="2">
                  <c:v>0.1395076201641266</c:v>
                </c:pt>
                <c:pt idx="3">
                  <c:v>5.7444314185228607E-2</c:v>
                </c:pt>
                <c:pt idx="4">
                  <c:v>2.9308323563892145E-2</c:v>
                </c:pt>
                <c:pt idx="5">
                  <c:v>0.12895662368112543</c:v>
                </c:pt>
                <c:pt idx="6">
                  <c:v>7.3856975381008202E-2</c:v>
                </c:pt>
                <c:pt idx="7">
                  <c:v>6.3305978898007029E-2</c:v>
                </c:pt>
                <c:pt idx="8">
                  <c:v>2.6963657678780773E-2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46-4572-AF6E-D82C7CEF6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68288"/>
        <c:axId val="135699776"/>
      </c:barChart>
      <c:lineChart>
        <c:grouping val="stacked"/>
        <c:varyColors val="0"/>
        <c:ser>
          <c:idx val="0"/>
          <c:order val="0"/>
          <c:tx>
            <c:strRef>
              <c:f>'Сопоставление_Область определен'!$E$3</c:f>
              <c:strCache>
                <c:ptCount val="1"/>
                <c:pt idx="0">
                  <c:v> ДПК_2024, структура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'Сопоставление_Область определен'!$C$4:$C$12</c:f>
              <c:strCache>
                <c:ptCount val="9"/>
                <c:pt idx="0">
                  <c:v>Инженерное дело, технологии и технические науки</c:v>
                </c:pt>
                <c:pt idx="1">
                  <c:v>Науки об обществе</c:v>
                </c:pt>
                <c:pt idx="2">
                  <c:v>Здравоохранение и медицинские науки</c:v>
                </c:pt>
                <c:pt idx="3">
                  <c:v>Образование и педагогические науки</c:v>
                </c:pt>
                <c:pt idx="4">
                  <c:v>Сельское хозяйство и сельскохозяйственные науки</c:v>
                </c:pt>
                <c:pt idx="5">
                  <c:v>Математические и естественные науки</c:v>
                </c:pt>
                <c:pt idx="6">
                  <c:v>Искусство и культура</c:v>
                </c:pt>
                <c:pt idx="7">
                  <c:v>Гуманитарные науки</c:v>
                </c:pt>
                <c:pt idx="8">
                  <c:v>Оборона и безопасность государства. Военные науки</c:v>
                </c:pt>
              </c:strCache>
            </c:strRef>
          </c:cat>
          <c:val>
            <c:numRef>
              <c:f>'Сопоставление_Область определен'!$E$4:$E$12</c:f>
              <c:numCache>
                <c:formatCode>0.0%</c:formatCode>
                <c:ptCount val="9"/>
                <c:pt idx="0">
                  <c:v>0.59481114078595954</c:v>
                </c:pt>
                <c:pt idx="1">
                  <c:v>0.15366272415108737</c:v>
                </c:pt>
                <c:pt idx="2">
                  <c:v>6.8437619229301791E-2</c:v>
                </c:pt>
                <c:pt idx="3">
                  <c:v>6.0902327355971002E-2</c:v>
                </c:pt>
                <c:pt idx="4">
                  <c:v>5.9805417779473485E-2</c:v>
                </c:pt>
                <c:pt idx="5">
                  <c:v>2.4561236169400993E-2</c:v>
                </c:pt>
                <c:pt idx="6">
                  <c:v>2.10797405570393E-2</c:v>
                </c:pt>
                <c:pt idx="7">
                  <c:v>1.67397939717665E-2</c:v>
                </c:pt>
                <c:pt idx="8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C46-4572-AF6E-D82C7CEF6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8288"/>
        <c:axId val="135699776"/>
      </c:lineChart>
      <c:catAx>
        <c:axId val="13626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699776"/>
        <c:crosses val="autoZero"/>
        <c:auto val="1"/>
        <c:lblAlgn val="ctr"/>
        <c:lblOffset val="100"/>
        <c:noMultiLvlLbl val="0"/>
      </c:catAx>
      <c:valAx>
        <c:axId val="135699776"/>
        <c:scaling>
          <c:orientation val="minMax"/>
          <c:max val="0.650000000000000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26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27105291621988753"/>
          <c:w val="0.11070843099781401"/>
          <c:h val="0.3459474567515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Лист2!$F$38</c:f>
              <c:strCache>
                <c:ptCount val="1"/>
                <c:pt idx="0">
                  <c:v>2020-2021 уч.год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Лист2!$E$39:$E$46</c:f>
              <c:strCache>
                <c:ptCount val="8"/>
                <c:pt idx="0">
                  <c:v>Государственная образовательная  организация высшего образования </c:v>
                </c:pt>
                <c:pt idx="1">
                  <c:v>Негосударственная образовательная  организация высшего образования </c:v>
                </c:pt>
                <c:pt idx="2">
                  <c:v>Среднее профессиональное образование (специалисты)</c:v>
                </c:pt>
                <c:pt idx="3">
                  <c:v>Среднее профессиональное образование (рабочие)</c:v>
                </c:pt>
                <c:pt idx="4">
                  <c:v>Военное учебное заведение </c:v>
                </c:pt>
                <c:pt idx="5">
                  <c:v>Идти работать</c:v>
                </c:pt>
                <c:pt idx="6">
                  <c:v>Подожду и подумаю</c:v>
                </c:pt>
                <c:pt idx="7">
                  <c:v>Затрудняюсь ответить</c:v>
                </c:pt>
              </c:strCache>
            </c:strRef>
          </c:cat>
          <c:val>
            <c:numRef>
              <c:f>Лист2!$F$39:$F$46</c:f>
              <c:numCache>
                <c:formatCode>General</c:formatCode>
                <c:ptCount val="8"/>
                <c:pt idx="0">
                  <c:v>74.8</c:v>
                </c:pt>
                <c:pt idx="1">
                  <c:v>2.7</c:v>
                </c:pt>
                <c:pt idx="2">
                  <c:v>3.6</c:v>
                </c:pt>
                <c:pt idx="3">
                  <c:v>1.1000000000000001</c:v>
                </c:pt>
                <c:pt idx="4">
                  <c:v>4.3</c:v>
                </c:pt>
                <c:pt idx="5">
                  <c:v>2.4</c:v>
                </c:pt>
                <c:pt idx="6">
                  <c:v>4.0999999999999996</c:v>
                </c:pt>
                <c:pt idx="7">
                  <c:v>6.1</c:v>
                </c:pt>
              </c:numCache>
            </c:numRef>
          </c:val>
        </c:ser>
        <c:ser>
          <c:idx val="1"/>
          <c:order val="1"/>
          <c:tx>
            <c:strRef>
              <c:f>Лист2!$G$38</c:f>
              <c:strCache>
                <c:ptCount val="1"/>
                <c:pt idx="0">
                  <c:v>2021-2022 уч.год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Лист2!$E$39:$E$46</c:f>
              <c:strCache>
                <c:ptCount val="8"/>
                <c:pt idx="0">
                  <c:v>Государственная образовательная  организация высшего образования </c:v>
                </c:pt>
                <c:pt idx="1">
                  <c:v>Негосударственная образовательная  организация высшего образования </c:v>
                </c:pt>
                <c:pt idx="2">
                  <c:v>Среднее профессиональное образование (специалисты)</c:v>
                </c:pt>
                <c:pt idx="3">
                  <c:v>Среднее профессиональное образование (рабочие)</c:v>
                </c:pt>
                <c:pt idx="4">
                  <c:v>Военное учебное заведение </c:v>
                </c:pt>
                <c:pt idx="5">
                  <c:v>Идти работать</c:v>
                </c:pt>
                <c:pt idx="6">
                  <c:v>Подожду и подумаю</c:v>
                </c:pt>
                <c:pt idx="7">
                  <c:v>Затрудняюсь ответить</c:v>
                </c:pt>
              </c:strCache>
            </c:strRef>
          </c:cat>
          <c:val>
            <c:numRef>
              <c:f>Лист2!$G$39:$G$46</c:f>
              <c:numCache>
                <c:formatCode>General</c:formatCode>
                <c:ptCount val="8"/>
                <c:pt idx="0">
                  <c:v>73</c:v>
                </c:pt>
                <c:pt idx="1">
                  <c:v>2.6</c:v>
                </c:pt>
                <c:pt idx="2">
                  <c:v>3.7</c:v>
                </c:pt>
                <c:pt idx="3">
                  <c:v>1.6</c:v>
                </c:pt>
                <c:pt idx="4">
                  <c:v>3.2</c:v>
                </c:pt>
                <c:pt idx="5">
                  <c:v>2.9</c:v>
                </c:pt>
                <c:pt idx="6">
                  <c:v>4.8</c:v>
                </c:pt>
                <c:pt idx="7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619520"/>
        <c:axId val="136160960"/>
      </c:barChart>
      <c:catAx>
        <c:axId val="136619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6160960"/>
        <c:crosses val="autoZero"/>
        <c:auto val="1"/>
        <c:lblAlgn val="ctr"/>
        <c:lblOffset val="100"/>
        <c:noMultiLvlLbl val="0"/>
      </c:catAx>
      <c:valAx>
        <c:axId val="13616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Доля выбравших, в %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61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45962954428775"/>
          <c:y val="0.39395827523624849"/>
          <c:w val="0.1688104965542957"/>
          <c:h val="0.15263746212850196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925538207053E-2"/>
          <c:y val="2.9149932527881797E-2"/>
          <c:w val="0.62983670946518078"/>
          <c:h val="0.76079116907119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Лист1!$A$139</c:f>
              <c:strCache>
                <c:ptCount val="1"/>
                <c:pt idx="0">
                  <c:v> Государственная образовательная организация высшего образования</c:v>
                </c:pt>
              </c:strCache>
            </c:strRef>
          </c:tx>
          <c:cat>
            <c:multiLvlStrRef>
              <c:f>Лист1!$B$137:$G$138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Лист1!$B$139:$G$139</c:f>
              <c:numCache>
                <c:formatCode>General</c:formatCode>
                <c:ptCount val="6"/>
                <c:pt idx="0">
                  <c:v>80</c:v>
                </c:pt>
                <c:pt idx="1">
                  <c:v>18.2</c:v>
                </c:pt>
                <c:pt idx="2">
                  <c:v>73.8</c:v>
                </c:pt>
                <c:pt idx="3">
                  <c:v>61.5</c:v>
                </c:pt>
                <c:pt idx="4">
                  <c:v>70.7</c:v>
                </c:pt>
                <c:pt idx="5">
                  <c:v>58.9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Лист1!$A$140</c:f>
              <c:strCache>
                <c:ptCount val="1"/>
                <c:pt idx="0">
                  <c:v>Негосударственная образовательная организация высшего образования</c:v>
                </c:pt>
              </c:strCache>
            </c:strRef>
          </c:tx>
          <c:cat>
            <c:multiLvlStrRef>
              <c:f>Лист1!$B$137:$G$138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Лист1!$B$140:$G$140</c:f>
              <c:numCache>
                <c:formatCode>General</c:formatCode>
                <c:ptCount val="6"/>
                <c:pt idx="0">
                  <c:v>2.4</c:v>
                </c:pt>
                <c:pt idx="1">
                  <c:v>4.5</c:v>
                </c:pt>
                <c:pt idx="2">
                  <c:v>2.8</c:v>
                </c:pt>
                <c:pt idx="3">
                  <c:v>2.8</c:v>
                </c:pt>
                <c:pt idx="4">
                  <c:v>1.8</c:v>
                </c:pt>
                <c:pt idx="5">
                  <c:v>2.2000000000000002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Лист1!$A$141</c:f>
              <c:strCache>
                <c:ptCount val="1"/>
                <c:pt idx="0">
                  <c:v> Среднее профессиональное образование (специалисты)</c:v>
                </c:pt>
              </c:strCache>
            </c:strRef>
          </c:tx>
          <c:cat>
            <c:multiLvlStrRef>
              <c:f>Лист1!$B$137:$G$138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Лист1!$B$141:$G$141</c:f>
              <c:numCache>
                <c:formatCode>General</c:formatCode>
                <c:ptCount val="6"/>
                <c:pt idx="0">
                  <c:v>0.5</c:v>
                </c:pt>
                <c:pt idx="1">
                  <c:v>29.6</c:v>
                </c:pt>
                <c:pt idx="2">
                  <c:v>3</c:v>
                </c:pt>
                <c:pt idx="3">
                  <c:v>10.5</c:v>
                </c:pt>
                <c:pt idx="4">
                  <c:v>5.0999999999999996</c:v>
                </c:pt>
                <c:pt idx="5">
                  <c:v>11.3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Лист1!$A$142</c:f>
              <c:strCache>
                <c:ptCount val="1"/>
                <c:pt idx="0">
                  <c:v>Среднее профессиональное образование (рабочие)</c:v>
                </c:pt>
              </c:strCache>
            </c:strRef>
          </c:tx>
          <c:cat>
            <c:multiLvlStrRef>
              <c:f>Лист1!$B$137:$G$138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Лист1!$B$142:$G$142</c:f>
              <c:numCache>
                <c:formatCode>General</c:formatCode>
                <c:ptCount val="6"/>
                <c:pt idx="0">
                  <c:v>0.8</c:v>
                </c:pt>
                <c:pt idx="1">
                  <c:v>4.5</c:v>
                </c:pt>
                <c:pt idx="2">
                  <c:v>1.6</c:v>
                </c:pt>
                <c:pt idx="3">
                  <c:v>2.1</c:v>
                </c:pt>
                <c:pt idx="4">
                  <c:v>2.4</c:v>
                </c:pt>
                <c:pt idx="5">
                  <c:v>3.5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Лист1!$A$143</c:f>
              <c:strCache>
                <c:ptCount val="1"/>
                <c:pt idx="0">
                  <c:v>Военное учебное заведение</c:v>
                </c:pt>
              </c:strCache>
            </c:strRef>
          </c:tx>
          <c:cat>
            <c:multiLvlStrRef>
              <c:f>Лист1!$B$137:$G$138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Лист1!$B$143:$G$143</c:f>
              <c:numCache>
                <c:formatCode>General</c:formatCode>
                <c:ptCount val="6"/>
                <c:pt idx="0">
                  <c:v>1.6</c:v>
                </c:pt>
                <c:pt idx="1">
                  <c:v>2.2999999999999998</c:v>
                </c:pt>
                <c:pt idx="2">
                  <c:v>3.5</c:v>
                </c:pt>
                <c:pt idx="3">
                  <c:v>5.6</c:v>
                </c:pt>
                <c:pt idx="4">
                  <c:v>3.9</c:v>
                </c:pt>
                <c:pt idx="5">
                  <c:v>3.9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Лист1!$A$146</c:f>
              <c:strCache>
                <c:ptCount val="1"/>
                <c:pt idx="0">
                  <c:v>Затрудняюсь ответить</c:v>
                </c:pt>
              </c:strCache>
            </c:strRef>
          </c:tx>
          <c:cat>
            <c:multiLvlStrRef>
              <c:f>Лист1!$B$137:$G$138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Лист1!$B$146:$G$146</c:f>
              <c:numCache>
                <c:formatCode>General</c:formatCode>
                <c:ptCount val="6"/>
                <c:pt idx="0">
                  <c:v>6.4</c:v>
                </c:pt>
                <c:pt idx="1">
                  <c:v>15.9</c:v>
                </c:pt>
                <c:pt idx="2">
                  <c:v>6.3</c:v>
                </c:pt>
                <c:pt idx="3">
                  <c:v>7.7</c:v>
                </c:pt>
                <c:pt idx="4">
                  <c:v>8.6999999999999993</c:v>
                </c:pt>
                <c:pt idx="5">
                  <c:v>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351744"/>
        <c:axId val="136163264"/>
      </c:lineChart>
      <c:catAx>
        <c:axId val="136351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6163264"/>
        <c:crosses val="autoZero"/>
        <c:auto val="1"/>
        <c:lblAlgn val="ctr"/>
        <c:lblOffset val="100"/>
        <c:noMultiLvlLbl val="0"/>
      </c:catAx>
      <c:valAx>
        <c:axId val="136163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ru-RU" sz="1000" dirty="0" smtClean="0"/>
                  <a:t>Доля выбравших, в %</a:t>
                </a:r>
                <a:endParaRPr lang="ru-RU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6351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35196612684492"/>
          <c:y val="0.20401139089671089"/>
          <c:w val="0.29319997458753161"/>
          <c:h val="0.65924611671166866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Лист1!$A$154</c:f>
              <c:strCache>
                <c:ptCount val="1"/>
                <c:pt idx="0">
                  <c:v>Выбрал одну профессию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Лист1!$B$152:$G$153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Лист1!$B$154:$G$154</c:f>
              <c:numCache>
                <c:formatCode>General</c:formatCode>
                <c:ptCount val="6"/>
                <c:pt idx="0">
                  <c:v>39.6</c:v>
                </c:pt>
                <c:pt idx="1">
                  <c:v>40.9</c:v>
                </c:pt>
                <c:pt idx="2">
                  <c:v>43.2</c:v>
                </c:pt>
                <c:pt idx="3">
                  <c:v>41.3</c:v>
                </c:pt>
                <c:pt idx="4">
                  <c:v>42.5</c:v>
                </c:pt>
                <c:pt idx="5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Лист1!$A$155</c:f>
              <c:strCache>
                <c:ptCount val="1"/>
                <c:pt idx="0">
                  <c:v>Есть предположительный вариант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Лист1!$B$152:$G$153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Лист1!$B$155:$G$155</c:f>
              <c:numCache>
                <c:formatCode>General</c:formatCode>
                <c:ptCount val="6"/>
                <c:pt idx="0">
                  <c:v>31.6</c:v>
                </c:pt>
                <c:pt idx="1">
                  <c:v>18.2</c:v>
                </c:pt>
                <c:pt idx="2">
                  <c:v>33.799999999999997</c:v>
                </c:pt>
                <c:pt idx="3">
                  <c:v>30.1</c:v>
                </c:pt>
                <c:pt idx="4">
                  <c:v>38</c:v>
                </c:pt>
                <c:pt idx="5">
                  <c:v>29.4</c:v>
                </c:pt>
              </c:numCache>
            </c:numRef>
          </c:val>
        </c:ser>
        <c:ser>
          <c:idx val="2"/>
          <c:order val="2"/>
          <c:tx>
            <c:strRef>
              <c:f>Лист1!$A$156</c:f>
              <c:strCache>
                <c:ptCount val="1"/>
                <c:pt idx="0">
                  <c:v>Не выбрал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Лист1!$B$152:$G$153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Лист1!$B$156:$G$156</c:f>
              <c:numCache>
                <c:formatCode>General</c:formatCode>
                <c:ptCount val="6"/>
                <c:pt idx="0">
                  <c:v>28.8</c:v>
                </c:pt>
                <c:pt idx="1">
                  <c:v>40.9</c:v>
                </c:pt>
                <c:pt idx="2">
                  <c:v>22.9</c:v>
                </c:pt>
                <c:pt idx="3">
                  <c:v>28.7</c:v>
                </c:pt>
                <c:pt idx="4">
                  <c:v>19.5</c:v>
                </c:pt>
                <c:pt idx="5">
                  <c:v>22.9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54304"/>
        <c:axId val="136165568"/>
      </c:barChart>
      <c:catAx>
        <c:axId val="136354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6165568"/>
        <c:crosses val="autoZero"/>
        <c:auto val="1"/>
        <c:lblAlgn val="ctr"/>
        <c:lblOffset val="100"/>
        <c:noMultiLvlLbl val="0"/>
      </c:catAx>
      <c:valAx>
        <c:axId val="136165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Доля выбравших, в %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3543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'[Профили (ответы выпускников 2021-2022).xlsx]профили'!$J$4:$J$8</c:f>
              <c:strCache>
                <c:ptCount val="5"/>
                <c:pt idx="0">
                  <c:v>Универсальный</c:v>
                </c:pt>
                <c:pt idx="1">
                  <c:v>Технологический</c:v>
                </c:pt>
                <c:pt idx="2">
                  <c:v>Гуманитарный</c:v>
                </c:pt>
                <c:pt idx="3">
                  <c:v>Естественно-научный</c:v>
                </c:pt>
                <c:pt idx="4">
                  <c:v>Социально-экономический</c:v>
                </c:pt>
              </c:strCache>
            </c:strRef>
          </c:cat>
          <c:val>
            <c:numRef>
              <c:f>'[Профили (ответы выпускников 2021-2022).xlsx]профили'!$K$4:$K$8</c:f>
              <c:numCache>
                <c:formatCode>0.0%</c:formatCode>
                <c:ptCount val="5"/>
                <c:pt idx="0">
                  <c:v>0.37202380952380953</c:v>
                </c:pt>
                <c:pt idx="1">
                  <c:v>0.20446428571428571</c:v>
                </c:pt>
                <c:pt idx="2">
                  <c:v>0.15773809523809523</c:v>
                </c:pt>
                <c:pt idx="3">
                  <c:v>0.13750000000000001</c:v>
                </c:pt>
                <c:pt idx="4">
                  <c:v>0.12827380952380951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279860182843521"/>
          <c:y val="0.15516787446267055"/>
          <c:w val="0.31309378783783282"/>
          <c:h val="0.6472394589374215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2020/2021 уч.год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Лист2!$A$4:$A$13</c:f>
              <c:strCache>
                <c:ptCount val="10"/>
                <c:pt idx="0">
                  <c:v>Любимое и подходящее мне занятие</c:v>
                </c:pt>
                <c:pt idx="1">
                  <c:v> Хорошее материальное стимулирование в первую очередь</c:v>
                </c:pt>
                <c:pt idx="2">
                  <c:v>Возможность трудоустроиться</c:v>
                </c:pt>
                <c:pt idx="3">
                  <c:v>Более доступное образование</c:v>
                </c:pt>
                <c:pt idx="4">
                  <c:v>Возможность работать на селе</c:v>
                </c:pt>
                <c:pt idx="5">
                  <c:v>Главное - получить высшее образование</c:v>
                </c:pt>
                <c:pt idx="6">
                  <c:v>Получить перспективную и более гибкую профессию</c:v>
                </c:pt>
                <c:pt idx="7">
                  <c:v>Решить проблему службы в армии</c:v>
                </c:pt>
                <c:pt idx="8">
                  <c:v>Затрудняюсь ответить</c:v>
                </c:pt>
                <c:pt idx="9">
                  <c:v>Иной вариант</c:v>
                </c:pt>
              </c:strCache>
            </c:strRef>
          </c:cat>
          <c:val>
            <c:numRef>
              <c:f>Лист2!$B$4:$B$13</c:f>
              <c:numCache>
                <c:formatCode>0.0</c:formatCode>
                <c:ptCount val="10"/>
                <c:pt idx="0">
                  <c:v>78.638446432467816</c:v>
                </c:pt>
                <c:pt idx="1">
                  <c:v>58.171503382064152</c:v>
                </c:pt>
                <c:pt idx="2">
                  <c:v>30.482216888500982</c:v>
                </c:pt>
                <c:pt idx="3">
                  <c:v>10.71350643683177</c:v>
                </c:pt>
                <c:pt idx="4">
                  <c:v>0.96006982325987344</c:v>
                </c:pt>
                <c:pt idx="5">
                  <c:v>9.6006982325987344</c:v>
                </c:pt>
                <c:pt idx="6">
                  <c:v>36.460833515164737</c:v>
                </c:pt>
                <c:pt idx="7">
                  <c:v>4.1239362862753657</c:v>
                </c:pt>
                <c:pt idx="8">
                  <c:v>2.7056513200960071</c:v>
                </c:pt>
                <c:pt idx="9">
                  <c:v>0.89461051712851847</c:v>
                </c:pt>
              </c:numCache>
            </c:numRef>
          </c:val>
        </c:ser>
        <c:ser>
          <c:idx val="1"/>
          <c:order val="1"/>
          <c:tx>
            <c:strRef>
              <c:f>Лист2!$C$3</c:f>
              <c:strCache>
                <c:ptCount val="1"/>
                <c:pt idx="0">
                  <c:v>2021/2022 уч.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Лист2!$A$4:$A$13</c:f>
              <c:strCache>
                <c:ptCount val="10"/>
                <c:pt idx="0">
                  <c:v>Любимое и подходящее мне занятие</c:v>
                </c:pt>
                <c:pt idx="1">
                  <c:v> Хорошее материальное стимулирование в первую очередь</c:v>
                </c:pt>
                <c:pt idx="2">
                  <c:v>Возможность трудоустроиться</c:v>
                </c:pt>
                <c:pt idx="3">
                  <c:v>Более доступное образование</c:v>
                </c:pt>
                <c:pt idx="4">
                  <c:v>Возможность работать на селе</c:v>
                </c:pt>
                <c:pt idx="5">
                  <c:v>Главное - получить высшее образование</c:v>
                </c:pt>
                <c:pt idx="6">
                  <c:v>Получить перспективную и более гибкую профессию</c:v>
                </c:pt>
                <c:pt idx="7">
                  <c:v>Решить проблему службы в армии</c:v>
                </c:pt>
                <c:pt idx="8">
                  <c:v>Затрудняюсь ответить</c:v>
                </c:pt>
                <c:pt idx="9">
                  <c:v>Иной вариант</c:v>
                </c:pt>
              </c:strCache>
            </c:strRef>
          </c:cat>
          <c:val>
            <c:numRef>
              <c:f>Лист2!$C$4:$C$13</c:f>
              <c:numCache>
                <c:formatCode>General</c:formatCode>
                <c:ptCount val="10"/>
                <c:pt idx="0">
                  <c:v>77</c:v>
                </c:pt>
                <c:pt idx="1">
                  <c:v>57</c:v>
                </c:pt>
                <c:pt idx="2">
                  <c:v>26.7</c:v>
                </c:pt>
                <c:pt idx="3">
                  <c:v>10.3</c:v>
                </c:pt>
                <c:pt idx="4">
                  <c:v>1</c:v>
                </c:pt>
                <c:pt idx="5">
                  <c:v>9.1999999999999993</c:v>
                </c:pt>
                <c:pt idx="6">
                  <c:v>34.299999999999997</c:v>
                </c:pt>
                <c:pt idx="7">
                  <c:v>3.7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77696"/>
        <c:axId val="134964352"/>
      </c:barChart>
      <c:catAx>
        <c:axId val="1348776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964352"/>
        <c:crosses val="autoZero"/>
        <c:auto val="1"/>
        <c:lblAlgn val="ctr"/>
        <c:lblOffset val="100"/>
        <c:noMultiLvlLbl val="0"/>
      </c:catAx>
      <c:valAx>
        <c:axId val="134964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 выбравших, в %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34877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Лист1!$A$59</c:f>
              <c:strCache>
                <c:ptCount val="1"/>
                <c:pt idx="0">
                  <c:v>Любимое и подходящее мне занятие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Лист1!$B$57:$G$58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 </c:v>
                  </c:pt>
                </c:lvl>
              </c:multiLvlStrCache>
            </c:multiLvlStrRef>
          </c:cat>
          <c:val>
            <c:numRef>
              <c:f>Лист1!$B$59:$G$59</c:f>
              <c:numCache>
                <c:formatCode>General</c:formatCode>
                <c:ptCount val="6"/>
                <c:pt idx="0">
                  <c:v>82.75</c:v>
                </c:pt>
                <c:pt idx="1">
                  <c:v>65.91</c:v>
                </c:pt>
                <c:pt idx="2">
                  <c:v>80.75</c:v>
                </c:pt>
                <c:pt idx="3">
                  <c:v>78.319999999999993</c:v>
                </c:pt>
                <c:pt idx="4">
                  <c:v>79.34</c:v>
                </c:pt>
                <c:pt idx="5">
                  <c:v>78.349999999999994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Лист1!$A$60</c:f>
              <c:strCache>
                <c:ptCount val="1"/>
                <c:pt idx="0">
                  <c:v>Хорошее материальное стимулирование в первую очередь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Лист1!$B$57:$G$58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 </c:v>
                  </c:pt>
                </c:lvl>
              </c:multiLvlStrCache>
            </c:multiLvlStrRef>
          </c:cat>
          <c:val>
            <c:numRef>
              <c:f>Лист1!$B$60:$G$60</c:f>
              <c:numCache>
                <c:formatCode>General</c:formatCode>
                <c:ptCount val="6"/>
                <c:pt idx="0">
                  <c:v>64.959999999999994</c:v>
                </c:pt>
                <c:pt idx="1">
                  <c:v>72.73</c:v>
                </c:pt>
                <c:pt idx="2">
                  <c:v>59.79</c:v>
                </c:pt>
                <c:pt idx="3">
                  <c:v>51.05</c:v>
                </c:pt>
                <c:pt idx="4">
                  <c:v>59.28</c:v>
                </c:pt>
                <c:pt idx="5">
                  <c:v>59.31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Лист1!$A$61</c:f>
              <c:strCache>
                <c:ptCount val="1"/>
                <c:pt idx="0">
                  <c:v>Возможность трудоустроиться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Лист1!$B$57:$G$58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 </c:v>
                  </c:pt>
                </c:lvl>
              </c:multiLvlStrCache>
            </c:multiLvlStrRef>
          </c:cat>
          <c:val>
            <c:numRef>
              <c:f>Лист1!$B$61:$G$61</c:f>
              <c:numCache>
                <c:formatCode>General</c:formatCode>
                <c:ptCount val="6"/>
                <c:pt idx="0">
                  <c:v>26.09</c:v>
                </c:pt>
                <c:pt idx="1">
                  <c:v>25</c:v>
                </c:pt>
                <c:pt idx="2">
                  <c:v>29.56</c:v>
                </c:pt>
                <c:pt idx="3">
                  <c:v>27.97</c:v>
                </c:pt>
                <c:pt idx="4">
                  <c:v>35.03</c:v>
                </c:pt>
                <c:pt idx="5">
                  <c:v>35.06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Лист1!$A$62</c:f>
              <c:strCache>
                <c:ptCount val="1"/>
                <c:pt idx="0">
                  <c:v>Получить перспективную и более гибкую профессию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Лист1!$B$57:$G$58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 </c:v>
                  </c:pt>
                </c:lvl>
              </c:multiLvlStrCache>
            </c:multiLvlStrRef>
          </c:cat>
          <c:val>
            <c:numRef>
              <c:f>Лист1!$B$62:$G$62</c:f>
              <c:numCache>
                <c:formatCode>General</c:formatCode>
                <c:ptCount val="6"/>
                <c:pt idx="0">
                  <c:v>38.86</c:v>
                </c:pt>
                <c:pt idx="1">
                  <c:v>13.64</c:v>
                </c:pt>
                <c:pt idx="2">
                  <c:v>38.369999999999997</c:v>
                </c:pt>
                <c:pt idx="3">
                  <c:v>27.97</c:v>
                </c:pt>
                <c:pt idx="4">
                  <c:v>37.130000000000003</c:v>
                </c:pt>
                <c:pt idx="5">
                  <c:v>33.770000000000003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80768"/>
        <c:axId val="134967232"/>
      </c:lineChart>
      <c:catAx>
        <c:axId val="134880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4967232"/>
        <c:crosses val="autoZero"/>
        <c:auto val="1"/>
        <c:lblAlgn val="ctr"/>
        <c:lblOffset val="100"/>
        <c:noMultiLvlLbl val="0"/>
      </c:catAx>
      <c:valAx>
        <c:axId val="134967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ru-RU" sz="1000" dirty="0" smtClean="0"/>
                  <a:t>Доля выбравших, в %</a:t>
                </a:r>
                <a:endParaRPr lang="ru-RU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8807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Лист2!#REF!</c:f>
              <c:strCache>
                <c:ptCount val="1"/>
                <c:pt idx="0">
                  <c:v>2020-2021 уч.год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Лист2!$A$24:$A$28</c:f>
              <c:strCache>
                <c:ptCount val="5"/>
                <c:pt idx="0">
                  <c:v>Предпринимателя</c:v>
                </c:pt>
                <c:pt idx="1">
                  <c:v>Наемного работника (исключая госслужащего)</c:v>
                </c:pt>
                <c:pt idx="2">
                  <c:v>Госслужащего (включая военнослужащего)</c:v>
                </c:pt>
                <c:pt idx="3">
                  <c:v>Принципиально для меня не важно</c:v>
                </c:pt>
                <c:pt idx="4">
                  <c:v>Не совсем могу оценить различия</c:v>
                </c:pt>
              </c:strCache>
            </c:strRef>
          </c:cat>
          <c:val>
            <c:numRef>
              <c:f>Лист2!#REF!</c:f>
              <c:numCache>
                <c:formatCode>General</c:formatCode>
                <c:ptCount val="5"/>
                <c:pt idx="0">
                  <c:v>28.1</c:v>
                </c:pt>
                <c:pt idx="1">
                  <c:v>18</c:v>
                </c:pt>
                <c:pt idx="2">
                  <c:v>15.1</c:v>
                </c:pt>
                <c:pt idx="3">
                  <c:v>30.2</c:v>
                </c:pt>
                <c:pt idx="4">
                  <c:v>8.6</c:v>
                </c:pt>
              </c:numCache>
            </c:numRef>
          </c:val>
        </c:ser>
        <c:ser>
          <c:idx val="1"/>
          <c:order val="1"/>
          <c:tx>
            <c:strRef>
              <c:f>Лист2!$B$23</c:f>
              <c:strCache>
                <c:ptCount val="1"/>
                <c:pt idx="0">
                  <c:v>2021-2022 уч.год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Лист2!$A$24:$A$28</c:f>
              <c:strCache>
                <c:ptCount val="5"/>
                <c:pt idx="0">
                  <c:v>Предпринимателя</c:v>
                </c:pt>
                <c:pt idx="1">
                  <c:v>Наемного работника (исключая госслужащего)</c:v>
                </c:pt>
                <c:pt idx="2">
                  <c:v>Госслужащего (включая военнослужащего)</c:v>
                </c:pt>
                <c:pt idx="3">
                  <c:v>Принципиально для меня не важно</c:v>
                </c:pt>
                <c:pt idx="4">
                  <c:v>Не совсем могу оценить различия</c:v>
                </c:pt>
              </c:strCache>
            </c:strRef>
          </c:cat>
          <c:val>
            <c:numRef>
              <c:f>Лист2!$B$24:$B$28</c:f>
              <c:numCache>
                <c:formatCode>General</c:formatCode>
                <c:ptCount val="5"/>
                <c:pt idx="0">
                  <c:v>31</c:v>
                </c:pt>
                <c:pt idx="1">
                  <c:v>18.8</c:v>
                </c:pt>
                <c:pt idx="2">
                  <c:v>13.1</c:v>
                </c:pt>
                <c:pt idx="3">
                  <c:v>28.1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87840"/>
        <c:axId val="134968960"/>
      </c:barChart>
      <c:catAx>
        <c:axId val="135587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4968960"/>
        <c:crosses val="autoZero"/>
        <c:auto val="1"/>
        <c:lblAlgn val="ctr"/>
        <c:lblOffset val="100"/>
        <c:noMultiLvlLbl val="0"/>
      </c:catAx>
      <c:valAx>
        <c:axId val="134968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Доля выбравших, в %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587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33716023592287"/>
          <c:y val="0.35163912972957034"/>
          <c:w val="0.14257667196362359"/>
          <c:h val="0.19606630982924886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653625154048857E-2"/>
          <c:y val="2.6975114062738451E-2"/>
          <c:w val="0.6704032816555191"/>
          <c:h val="0.733771770726591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Лист1!$A$72</c:f>
              <c:strCache>
                <c:ptCount val="1"/>
                <c:pt idx="0">
                  <c:v>Предпринимателя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Лист1!$B$70:$G$71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Лист1!$B$72:$G$72</c:f>
              <c:numCache>
                <c:formatCode>General</c:formatCode>
                <c:ptCount val="6"/>
                <c:pt idx="0">
                  <c:v>33.950000000000003</c:v>
                </c:pt>
                <c:pt idx="1">
                  <c:v>15.91</c:v>
                </c:pt>
                <c:pt idx="2">
                  <c:v>32.46</c:v>
                </c:pt>
                <c:pt idx="3">
                  <c:v>22.38</c:v>
                </c:pt>
                <c:pt idx="4">
                  <c:v>22.16</c:v>
                </c:pt>
                <c:pt idx="5">
                  <c:v>25.97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Лист1!$A$73</c:f>
              <c:strCache>
                <c:ptCount val="1"/>
                <c:pt idx="0">
                  <c:v>Наемного работника (исключая госслужащего)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Лист1!$B$70:$G$71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Лист1!$B$73:$G$73</c:f>
              <c:numCache>
                <c:formatCode>General</c:formatCode>
                <c:ptCount val="6"/>
                <c:pt idx="0">
                  <c:v>20.2</c:v>
                </c:pt>
                <c:pt idx="1">
                  <c:v>27.27</c:v>
                </c:pt>
                <c:pt idx="2">
                  <c:v>18.260000000000002</c:v>
                </c:pt>
                <c:pt idx="3">
                  <c:v>18.18</c:v>
                </c:pt>
                <c:pt idx="4">
                  <c:v>17.37</c:v>
                </c:pt>
                <c:pt idx="5">
                  <c:v>19.48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Лист1!$A$74</c:f>
              <c:strCache>
                <c:ptCount val="1"/>
                <c:pt idx="0">
                  <c:v>Госслужащего (включая военнослужащего)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Лист1!$B$70:$G$71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Лист1!$B$74:$G$74</c:f>
              <c:numCache>
                <c:formatCode>General</c:formatCode>
                <c:ptCount val="6"/>
                <c:pt idx="0">
                  <c:v>9.7200000000000006</c:v>
                </c:pt>
                <c:pt idx="1">
                  <c:v>4.55</c:v>
                </c:pt>
                <c:pt idx="2">
                  <c:v>13.34</c:v>
                </c:pt>
                <c:pt idx="3">
                  <c:v>20.98</c:v>
                </c:pt>
                <c:pt idx="4">
                  <c:v>18.559999999999999</c:v>
                </c:pt>
                <c:pt idx="5">
                  <c:v>12.99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Лист1!$A$75</c:f>
              <c:strCache>
                <c:ptCount val="1"/>
                <c:pt idx="0">
                  <c:v>Принципиально для меня не важно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Лист1!$B$70:$G$71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Лист1!$B$75:$G$75</c:f>
              <c:numCache>
                <c:formatCode>General</c:formatCode>
                <c:ptCount val="6"/>
                <c:pt idx="0">
                  <c:v>28.17</c:v>
                </c:pt>
                <c:pt idx="1">
                  <c:v>27.27</c:v>
                </c:pt>
                <c:pt idx="2">
                  <c:v>27.46</c:v>
                </c:pt>
                <c:pt idx="3">
                  <c:v>25.87</c:v>
                </c:pt>
                <c:pt idx="4">
                  <c:v>33.83</c:v>
                </c:pt>
                <c:pt idx="5">
                  <c:v>27.27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Лист1!$A$76</c:f>
              <c:strCache>
                <c:ptCount val="1"/>
                <c:pt idx="0">
                  <c:v>Не совсем могу оценить различия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Лист1!$B$70:$G$71</c:f>
              <c:multiLvlStrCache>
                <c:ptCount val="6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Лист1!$B$76:$G$76</c:f>
              <c:numCache>
                <c:formatCode>General</c:formatCode>
                <c:ptCount val="6"/>
                <c:pt idx="0">
                  <c:v>7.97</c:v>
                </c:pt>
                <c:pt idx="1">
                  <c:v>25</c:v>
                </c:pt>
                <c:pt idx="2">
                  <c:v>8.4700000000000006</c:v>
                </c:pt>
                <c:pt idx="3">
                  <c:v>12.59</c:v>
                </c:pt>
                <c:pt idx="4">
                  <c:v>8.08</c:v>
                </c:pt>
                <c:pt idx="5">
                  <c:v>14.29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456256"/>
        <c:axId val="168861696"/>
      </c:lineChart>
      <c:catAx>
        <c:axId val="13545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8861696"/>
        <c:crosses val="autoZero"/>
        <c:auto val="1"/>
        <c:lblAlgn val="ctr"/>
        <c:lblOffset val="100"/>
        <c:noMultiLvlLbl val="0"/>
      </c:catAx>
      <c:valAx>
        <c:axId val="168861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ru-RU" sz="1000" dirty="0" smtClean="0"/>
                  <a:t>Доля выбравших, в %</a:t>
                </a:r>
                <a:endParaRPr lang="ru-RU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545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91654479198698"/>
          <c:y val="0.16079039947680759"/>
          <c:w val="0.25633960001504541"/>
          <c:h val="0.6231092750340558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31579497219335"/>
          <c:y val="2.5576636904761904E-2"/>
          <c:w val="0.54901170512082931"/>
          <c:h val="0.89240838342787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Лист1!$B$82</c:f>
              <c:strCache>
                <c:ptCount val="1"/>
                <c:pt idx="0">
                  <c:v>2020-2021 уч.год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Лист1!$A$83:$A$93</c:f>
              <c:strCache>
                <c:ptCount val="11"/>
                <c:pt idx="0">
                  <c:v>Руководители</c:v>
                </c:pt>
                <c:pt idx="1">
                  <c:v>Специалисты высшего уровня квалификации</c:v>
                </c:pt>
                <c:pt idx="2">
                  <c:v>Предприниматели</c:v>
                </c:pt>
                <c:pt idx="3">
                  <c:v>Специалисты среднего уровня квалификации</c:v>
                </c:pt>
                <c:pt idx="4">
                  <c:v>Служащие, занятые подготовкой информации, оформлением документации, учетом и обслуживанием</c:v>
                </c:pt>
                <c:pt idx="5">
                  <c:v>Работники сферы обслуживания, жилищно-коммунального хозяйства, торговли и родственных видов деятельности</c:v>
                </c:pt>
                <c:pt idx="6">
                  <c:v>Квалифицированные работники сельского, лесного, охотничьего хозяйств, рыбоводства и рыболовства</c:v>
                </c:pt>
                <c:pt idx="7">
                  <c:v>Квалифицированные рабочие промышленных предприятий</c:v>
                </c:pt>
                <c:pt idx="8">
                  <c:v>Операторы, аппаратчики, машинисты установок и машин и слесари-сборщики</c:v>
                </c:pt>
                <c:pt idx="9">
                  <c:v>Неквалифицированные рабочие</c:v>
                </c:pt>
                <c:pt idx="10">
                  <c:v>Вооруженные силы и силовые структуры (МЧС, пожарные, МВД)</c:v>
                </c:pt>
              </c:strCache>
            </c:strRef>
          </c:cat>
          <c:val>
            <c:numRef>
              <c:f>Лист1!$B$83:$B$93</c:f>
              <c:numCache>
                <c:formatCode>General</c:formatCode>
                <c:ptCount val="11"/>
                <c:pt idx="0">
                  <c:v>16.600000000000001</c:v>
                </c:pt>
                <c:pt idx="1">
                  <c:v>48.3</c:v>
                </c:pt>
                <c:pt idx="2">
                  <c:v>11.2</c:v>
                </c:pt>
                <c:pt idx="3">
                  <c:v>3.9</c:v>
                </c:pt>
                <c:pt idx="4">
                  <c:v>2</c:v>
                </c:pt>
                <c:pt idx="5">
                  <c:v>1.2</c:v>
                </c:pt>
                <c:pt idx="6">
                  <c:v>0.3</c:v>
                </c:pt>
                <c:pt idx="7">
                  <c:v>1.4</c:v>
                </c:pt>
                <c:pt idx="8">
                  <c:v>0.2</c:v>
                </c:pt>
                <c:pt idx="9">
                  <c:v>0.2</c:v>
                </c:pt>
                <c:pt idx="1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Лист1!$C$82</c:f>
              <c:strCache>
                <c:ptCount val="1"/>
                <c:pt idx="0">
                  <c:v>2021-2022 уч.год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Лист1!$A$83:$A$93</c:f>
              <c:strCache>
                <c:ptCount val="11"/>
                <c:pt idx="0">
                  <c:v>Руководители</c:v>
                </c:pt>
                <c:pt idx="1">
                  <c:v>Специалисты высшего уровня квалификации</c:v>
                </c:pt>
                <c:pt idx="2">
                  <c:v>Предприниматели</c:v>
                </c:pt>
                <c:pt idx="3">
                  <c:v>Специалисты среднего уровня квалификации</c:v>
                </c:pt>
                <c:pt idx="4">
                  <c:v>Служащие, занятые подготовкой информации, оформлением документации, учетом и обслуживанием</c:v>
                </c:pt>
                <c:pt idx="5">
                  <c:v>Работники сферы обслуживания, жилищно-коммунального хозяйства, торговли и родственных видов деятельности</c:v>
                </c:pt>
                <c:pt idx="6">
                  <c:v>Квалифицированные работники сельского, лесного, охотничьего хозяйств, рыбоводства и рыболовства</c:v>
                </c:pt>
                <c:pt idx="7">
                  <c:v>Квалифицированные рабочие промышленных предприятий</c:v>
                </c:pt>
                <c:pt idx="8">
                  <c:v>Операторы, аппаратчики, машинисты установок и машин и слесари-сборщики</c:v>
                </c:pt>
                <c:pt idx="9">
                  <c:v>Неквалифицированные рабочие</c:v>
                </c:pt>
                <c:pt idx="10">
                  <c:v>Вооруженные силы и силовые структуры (МЧС, пожарные, МВД)</c:v>
                </c:pt>
              </c:strCache>
            </c:strRef>
          </c:cat>
          <c:val>
            <c:numRef>
              <c:f>Лист1!$C$83:$C$93</c:f>
              <c:numCache>
                <c:formatCode>General</c:formatCode>
                <c:ptCount val="11"/>
                <c:pt idx="0">
                  <c:v>17.600000000000001</c:v>
                </c:pt>
                <c:pt idx="1">
                  <c:v>43.5</c:v>
                </c:pt>
                <c:pt idx="2">
                  <c:v>12.9</c:v>
                </c:pt>
                <c:pt idx="3">
                  <c:v>4.9000000000000004</c:v>
                </c:pt>
                <c:pt idx="4">
                  <c:v>2.1</c:v>
                </c:pt>
                <c:pt idx="5">
                  <c:v>1.4</c:v>
                </c:pt>
                <c:pt idx="6">
                  <c:v>0.6</c:v>
                </c:pt>
                <c:pt idx="7">
                  <c:v>1.1000000000000001</c:v>
                </c:pt>
                <c:pt idx="8">
                  <c:v>0.3</c:v>
                </c:pt>
                <c:pt idx="9">
                  <c:v>0.3</c:v>
                </c:pt>
                <c:pt idx="1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58304"/>
        <c:axId val="168864000"/>
      </c:barChart>
      <c:catAx>
        <c:axId val="135458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8864000"/>
        <c:crosses val="autoZero"/>
        <c:auto val="1"/>
        <c:lblAlgn val="ctr"/>
        <c:lblOffset val="100"/>
        <c:noMultiLvlLbl val="0"/>
      </c:catAx>
      <c:valAx>
        <c:axId val="168864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Доля выбравших, в %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458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42600972588354"/>
          <c:y val="0.41565312148481443"/>
          <c:w val="0.16175828689352761"/>
          <c:h val="0.13381652488751405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Лист1!$B$101</c:f>
              <c:strCache>
                <c:ptCount val="1"/>
                <c:pt idx="0">
                  <c:v>гимназии, лицеи, школы с углубленным изучением предметов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Лист1!$A$102:$A$107</c:f>
              <c:strCache>
                <c:ptCount val="6"/>
                <c:pt idx="0">
                  <c:v>Руководители (представители) органов власти и управления всех уровней</c:v>
                </c:pt>
                <c:pt idx="1">
                  <c:v>Специалисты высшего уровня квалификации </c:v>
                </c:pt>
                <c:pt idx="2">
                  <c:v>Специалисты среднего уровня квалификации </c:v>
                </c:pt>
                <c:pt idx="3">
                  <c:v>Квалифицированные рабочие крупных и мелких промышленных предприятий</c:v>
                </c:pt>
                <c:pt idx="4">
                  <c:v>Вооруженные силы и силовые структуры </c:v>
                </c:pt>
                <c:pt idx="5">
                  <c:v>Предприниматели</c:v>
                </c:pt>
              </c:strCache>
            </c:strRef>
          </c:cat>
          <c:val>
            <c:numRef>
              <c:f>Лист1!$B$102:$B$107</c:f>
              <c:numCache>
                <c:formatCode>General</c:formatCode>
                <c:ptCount val="6"/>
                <c:pt idx="0">
                  <c:v>16</c:v>
                </c:pt>
                <c:pt idx="1">
                  <c:v>48.7</c:v>
                </c:pt>
                <c:pt idx="2">
                  <c:v>3.4</c:v>
                </c:pt>
                <c:pt idx="3">
                  <c:v>1.2</c:v>
                </c:pt>
                <c:pt idx="4">
                  <c:v>5.0999999999999996</c:v>
                </c:pt>
                <c:pt idx="5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64672"/>
        <c:axId val="168866304"/>
      </c:barChart>
      <c:catAx>
        <c:axId val="135964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168866304"/>
        <c:crosses val="autoZero"/>
        <c:auto val="1"/>
        <c:lblAlgn val="ctr"/>
        <c:lblOffset val="100"/>
        <c:noMultiLvlLbl val="0"/>
      </c:catAx>
      <c:valAx>
        <c:axId val="168866304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596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Лист1!$C$101</c:f>
              <c:strCache>
                <c:ptCount val="1"/>
                <c:pt idx="0">
                  <c:v>вечерние, основные сменные школы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Лист1!$A$102:$A$107</c:f>
              <c:strCache>
                <c:ptCount val="6"/>
                <c:pt idx="0">
                  <c:v>Руководители (представители) органов власти и управления всех уровней</c:v>
                </c:pt>
                <c:pt idx="1">
                  <c:v>Специалисты высшего уровня квалификации </c:v>
                </c:pt>
                <c:pt idx="2">
                  <c:v>Специалисты среднего уровня квалификации </c:v>
                </c:pt>
                <c:pt idx="3">
                  <c:v>Квалифицированные рабочие крупных и мелких промышленных предприятий</c:v>
                </c:pt>
                <c:pt idx="4">
                  <c:v>Вооруженные силы и силовые структуры </c:v>
                </c:pt>
                <c:pt idx="5">
                  <c:v>Предприниматели</c:v>
                </c:pt>
              </c:strCache>
            </c:strRef>
          </c:cat>
          <c:val>
            <c:numRef>
              <c:f>Лист1!$C$102:$C$107</c:f>
              <c:numCache>
                <c:formatCode>General</c:formatCode>
                <c:ptCount val="6"/>
                <c:pt idx="0">
                  <c:v>29.2</c:v>
                </c:pt>
                <c:pt idx="1">
                  <c:v>33.299999999999997</c:v>
                </c:pt>
                <c:pt idx="2">
                  <c:v>4.2</c:v>
                </c:pt>
                <c:pt idx="3">
                  <c:v>0</c:v>
                </c:pt>
                <c:pt idx="4">
                  <c:v>10.4</c:v>
                </c:pt>
                <c:pt idx="5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65184"/>
        <c:axId val="168868032"/>
      </c:barChart>
      <c:catAx>
        <c:axId val="13596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168868032"/>
        <c:crosses val="autoZero"/>
        <c:auto val="1"/>
        <c:lblAlgn val="ctr"/>
        <c:lblOffset val="100"/>
        <c:noMultiLvlLbl val="0"/>
      </c:catAx>
      <c:valAx>
        <c:axId val="168868032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596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95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67270"/>
            <a:ext cx="12192000" cy="3352909"/>
          </a:xfrm>
          <a:custGeom>
            <a:avLst/>
            <a:gdLst>
              <a:gd name="connsiteX0" fmla="*/ 0 w 12192000"/>
              <a:gd name="connsiteY0" fmla="*/ 0 h 3352909"/>
              <a:gd name="connsiteX1" fmla="*/ 12192000 w 12192000"/>
              <a:gd name="connsiteY1" fmla="*/ 0 h 3352909"/>
              <a:gd name="connsiteX2" fmla="*/ 12192000 w 12192000"/>
              <a:gd name="connsiteY2" fmla="*/ 3352909 h 3352909"/>
              <a:gd name="connsiteX3" fmla="*/ 0 w 12192000"/>
              <a:gd name="connsiteY3" fmla="*/ 3352909 h 335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352909">
                <a:moveTo>
                  <a:pt x="0" y="0"/>
                </a:moveTo>
                <a:lnTo>
                  <a:pt x="12192000" y="0"/>
                </a:lnTo>
                <a:lnTo>
                  <a:pt x="12192000" y="3352909"/>
                </a:lnTo>
                <a:lnTo>
                  <a:pt x="0" y="33529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Grp="1"/>
          </p:cNvSpPr>
          <p:nvPr>
            <p:ph type="pic" sz="quarter" idx="10" hasCustomPrompt="1"/>
          </p:nvPr>
        </p:nvSpPr>
        <p:spPr>
          <a:xfrm>
            <a:off x="4" y="1981200"/>
            <a:ext cx="2438399" cy="2438400"/>
          </a:xfrm>
          <a:custGeom>
            <a:avLst/>
            <a:gdLst>
              <a:gd name="connsiteX0" fmla="*/ 0 w 2438399"/>
              <a:gd name="connsiteY0" fmla="*/ 0 h 2438400"/>
              <a:gd name="connsiteX1" fmla="*/ 2438399 w 2438399"/>
              <a:gd name="connsiteY1" fmla="*/ 0 h 2438400"/>
              <a:gd name="connsiteX2" fmla="*/ 2438399 w 2438399"/>
              <a:gd name="connsiteY2" fmla="*/ 2438400 h 2438400"/>
              <a:gd name="connsiteX3" fmla="*/ 0 w 243839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2438400">
                <a:moveTo>
                  <a:pt x="0" y="0"/>
                </a:moveTo>
                <a:lnTo>
                  <a:pt x="2438399" y="0"/>
                </a:lnTo>
                <a:lnTo>
                  <a:pt x="2438399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1" hasCustomPrompt="1"/>
          </p:nvPr>
        </p:nvSpPr>
        <p:spPr>
          <a:xfrm>
            <a:off x="2438401" y="4419600"/>
            <a:ext cx="2438401" cy="2438400"/>
          </a:xfrm>
          <a:custGeom>
            <a:avLst/>
            <a:gdLst>
              <a:gd name="connsiteX0" fmla="*/ 0 w 2438401"/>
              <a:gd name="connsiteY0" fmla="*/ 0 h 2438400"/>
              <a:gd name="connsiteX1" fmla="*/ 2438401 w 2438401"/>
              <a:gd name="connsiteY1" fmla="*/ 0 h 2438400"/>
              <a:gd name="connsiteX2" fmla="*/ 2438401 w 2438401"/>
              <a:gd name="connsiteY2" fmla="*/ 2438400 h 2438400"/>
              <a:gd name="connsiteX3" fmla="*/ 0 w 2438401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1" h="2438400">
                <a:moveTo>
                  <a:pt x="0" y="0"/>
                </a:moveTo>
                <a:lnTo>
                  <a:pt x="2438401" y="0"/>
                </a:lnTo>
                <a:lnTo>
                  <a:pt x="2438401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8" name="Freeform 17"/>
          <p:cNvSpPr>
            <a:spLocks noGrp="1"/>
          </p:cNvSpPr>
          <p:nvPr>
            <p:ph type="pic" sz="quarter" idx="12" hasCustomPrompt="1"/>
          </p:nvPr>
        </p:nvSpPr>
        <p:spPr>
          <a:xfrm>
            <a:off x="4876800" y="1981199"/>
            <a:ext cx="2437629" cy="2438400"/>
          </a:xfrm>
          <a:custGeom>
            <a:avLst/>
            <a:gdLst>
              <a:gd name="connsiteX0" fmla="*/ 0 w 2437629"/>
              <a:gd name="connsiteY0" fmla="*/ 0 h 2438400"/>
              <a:gd name="connsiteX1" fmla="*/ 2437629 w 2437629"/>
              <a:gd name="connsiteY1" fmla="*/ 0 h 2438400"/>
              <a:gd name="connsiteX2" fmla="*/ 2437629 w 2437629"/>
              <a:gd name="connsiteY2" fmla="*/ 2438400 h 2438400"/>
              <a:gd name="connsiteX3" fmla="*/ 0 w 243762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629" h="2438400">
                <a:moveTo>
                  <a:pt x="0" y="0"/>
                </a:moveTo>
                <a:lnTo>
                  <a:pt x="2437629" y="0"/>
                </a:lnTo>
                <a:lnTo>
                  <a:pt x="2437629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20" name="Freeform 19"/>
          <p:cNvSpPr>
            <a:spLocks noGrp="1"/>
          </p:cNvSpPr>
          <p:nvPr>
            <p:ph type="pic" sz="quarter" idx="13" hasCustomPrompt="1"/>
          </p:nvPr>
        </p:nvSpPr>
        <p:spPr>
          <a:xfrm>
            <a:off x="73152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22" name="Freeform 21"/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4040862" y="2242226"/>
            <a:ext cx="4140052" cy="2334178"/>
          </a:xfrm>
          <a:custGeom>
            <a:avLst/>
            <a:gdLst>
              <a:gd name="connsiteX0" fmla="*/ 0 w 4140052"/>
              <a:gd name="connsiteY0" fmla="*/ 0 h 2334178"/>
              <a:gd name="connsiteX1" fmla="*/ 4140052 w 4140052"/>
              <a:gd name="connsiteY1" fmla="*/ 0 h 2334178"/>
              <a:gd name="connsiteX2" fmla="*/ 4140052 w 4140052"/>
              <a:gd name="connsiteY2" fmla="*/ 2334178 h 2334178"/>
              <a:gd name="connsiteX3" fmla="*/ 0 w 4140052"/>
              <a:gd name="connsiteY3" fmla="*/ 2334178 h 233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052" h="2334178">
                <a:moveTo>
                  <a:pt x="0" y="0"/>
                </a:moveTo>
                <a:lnTo>
                  <a:pt x="4140052" y="0"/>
                </a:lnTo>
                <a:lnTo>
                  <a:pt x="4140052" y="2334178"/>
                </a:lnTo>
                <a:lnTo>
                  <a:pt x="0" y="23341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71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72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46E7-C98C-416F-B4FD-5362E928818A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D95D-57C1-4267-B163-3D2D585A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643452"/>
            <a:ext cx="12192000" cy="3352909"/>
          </a:xfrm>
          <a:prstGeom prst="rect">
            <a:avLst/>
          </a:prstGeom>
          <a:solidFill>
            <a:srgbClr val="791F7B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7168" y="1992390"/>
            <a:ext cx="992481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СОСТОЯНИЕ </a:t>
            </a:r>
            <a:r>
              <a:rPr lang="ru-RU" sz="2500" b="1" smtClean="0">
                <a:solidFill>
                  <a:schemeClr val="bg1"/>
                </a:solidFill>
                <a:latin typeface="Corbel" panose="020B0503020204020204" pitchFamily="34" charset="0"/>
              </a:rPr>
              <a:t>ПРОФЕССИОНАЛЬНЫХ </a:t>
            </a:r>
            <a:r>
              <a:rPr lang="ru-RU" sz="2500" b="1" smtClean="0">
                <a:solidFill>
                  <a:schemeClr val="bg1"/>
                </a:solidFill>
                <a:latin typeface="Corbel" panose="020B0503020204020204" pitchFamily="34" charset="0"/>
              </a:rPr>
              <a:t>ПРЕДПОЧТЕНИЙ, ПРОФЕССИОНАЛЬНЫХ ПЛАНОВ </a:t>
            </a:r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</a:t>
            </a:r>
            <a:b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УРОВНЯ ГОТОВНОСТИ К ПРОФЕССИОНАЛЬНОМУ ВЫБОРУ</a:t>
            </a:r>
            <a:b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ВЫПУСКНИКОВ 11-Х КЛАССОВ</a:t>
            </a:r>
            <a:b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ОБЩЕОБРАЗОВАТЕЛЬНЫХ ОРГАНИЗАЦИЙ ЯРОСЛАВСКОЙ ОБЛАСТИ</a:t>
            </a:r>
            <a:b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</a:rPr>
              <a:t/>
            </a:r>
            <a:br>
              <a:rPr lang="ru-RU" sz="2500" b="1" dirty="0" smtClean="0">
                <a:solidFill>
                  <a:schemeClr val="bg1"/>
                </a:solidFill>
              </a:rPr>
            </a:br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2021/2022 </a:t>
            </a:r>
            <a:r>
              <a:rPr lang="ru-RU" sz="2500" b="1" dirty="0">
                <a:solidFill>
                  <a:schemeClr val="bg1"/>
                </a:solidFill>
                <a:latin typeface="Corbel" panose="020B0503020204020204" pitchFamily="34" charset="0"/>
              </a:rPr>
              <a:t>учебный год</a:t>
            </a:r>
            <a:r>
              <a:rPr lang="ru-RU" sz="25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br>
              <a:rPr lang="ru-RU" sz="25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US" sz="2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4" name="Picture 2" descr="Центр профессиональной ориентации и психологической поддержки &quot;Ресурс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28" y="388307"/>
            <a:ext cx="1427572" cy="7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0" y="5394927"/>
            <a:ext cx="12192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latin typeface="Corbel" panose="020B0503020204020204" pitchFamily="34" charset="0"/>
              </a:rPr>
              <a:t>Лаборатория анализа проблем и технологий профессиональной навигации по экономике региона</a:t>
            </a:r>
          </a:p>
        </p:txBody>
      </p:sp>
      <p:sp>
        <p:nvSpPr>
          <p:cNvPr id="55" name="Google Shape;120;p25"/>
          <p:cNvSpPr txBox="1">
            <a:spLocks/>
          </p:cNvSpPr>
          <p:nvPr/>
        </p:nvSpPr>
        <p:spPr>
          <a:xfrm>
            <a:off x="134112" y="6025092"/>
            <a:ext cx="10907873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 smtClean="0"/>
              <a:t>© 1996 — 2022 </a:t>
            </a:r>
            <a:r>
              <a:rPr lang="ru-RU" sz="1500" dirty="0" err="1" smtClean="0"/>
              <a:t>ЦПОиПП</a:t>
            </a:r>
            <a:r>
              <a:rPr lang="ru-RU" sz="1500" dirty="0" smtClean="0"/>
              <a:t> «Ресурс»                          </a:t>
            </a:r>
            <a:r>
              <a:rPr lang="en-US" sz="1500" dirty="0" smtClean="0"/>
              <a:t>resurs-yar.ru                                  relab-yar@yandex.ru</a:t>
            </a:r>
            <a:endParaRPr lang="en-US" sz="1500" dirty="0"/>
          </a:p>
        </p:txBody>
      </p:sp>
      <p:pic>
        <p:nvPicPr>
          <p:cNvPr id="56" name="Picture 4" descr="https://cdn-icons-png.flaticon.com/512/6810/68105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89" y="6163011"/>
            <a:ext cx="346665" cy="3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s://cdn-icons.flaticon.com/png/512/4155/premium/4155563.png?token=exp=1656349638~hmac=4a6fed89a4ef9d2d13d7c8682c3500b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01" y="6175203"/>
            <a:ext cx="343569" cy="3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епартамент образования Ярославской области - отзывы, вакансии, новости,  персоналии. Компании Ярославля. Ярославский бизнес порта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" y="246539"/>
            <a:ext cx="1036892" cy="10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0670" y="595708"/>
            <a:ext cx="106589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atin typeface="Corbel" panose="020B0503020204020204" pitchFamily="34" charset="0"/>
              </a:rPr>
              <a:t>ГУ ЯО ЦЕНТР ПРОФЕССИОНАЛЬНОЙ ОРИЕНТАЦИИ И ПСИХОЛОГИЧЕСКОЙ ПОДДЕРЖКИ «РЕСУРС»</a:t>
            </a:r>
            <a:endParaRPr lang="ru-RU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Профессиональная группа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280647"/>
              </p:ext>
            </p:extLst>
          </p:nvPr>
        </p:nvGraphicFramePr>
        <p:xfrm>
          <a:off x="536448" y="902208"/>
          <a:ext cx="11180064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7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-67330"/>
            <a:ext cx="11494247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</a:rPr>
              <a:t>Профессиональная группа</a:t>
            </a:r>
            <a:endParaRPr lang="ru-RU" sz="2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938972"/>
              </p:ext>
            </p:extLst>
          </p:nvPr>
        </p:nvGraphicFramePr>
        <p:xfrm>
          <a:off x="225552" y="551044"/>
          <a:ext cx="4175760" cy="337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987545"/>
              </p:ext>
            </p:extLst>
          </p:nvPr>
        </p:nvGraphicFramePr>
        <p:xfrm>
          <a:off x="4256412" y="551044"/>
          <a:ext cx="3864864" cy="352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550199"/>
              </p:ext>
            </p:extLst>
          </p:nvPr>
        </p:nvGraphicFramePr>
        <p:xfrm>
          <a:off x="7985760" y="551044"/>
          <a:ext cx="3803904" cy="341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056323"/>
              </p:ext>
            </p:extLst>
          </p:nvPr>
        </p:nvGraphicFramePr>
        <p:xfrm>
          <a:off x="164592" y="3816096"/>
          <a:ext cx="4163568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167403"/>
              </p:ext>
            </p:extLst>
          </p:nvPr>
        </p:nvGraphicFramePr>
        <p:xfrm>
          <a:off x="4297680" y="3974592"/>
          <a:ext cx="4053840" cy="277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992977"/>
              </p:ext>
            </p:extLst>
          </p:nvPr>
        </p:nvGraphicFramePr>
        <p:xfrm>
          <a:off x="8040624" y="3913632"/>
          <a:ext cx="4017264" cy="285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498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="1" dirty="0" smtClean="0">
                <a:solidFill>
                  <a:schemeClr val="tx2"/>
                </a:solidFill>
              </a:rPr>
              <a:t>Виды экономической деятельности</a:t>
            </a:r>
            <a:endParaRPr lang="ru-RU" sz="25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80656"/>
              </p:ext>
            </p:extLst>
          </p:nvPr>
        </p:nvGraphicFramePr>
        <p:xfrm>
          <a:off x="256032" y="768877"/>
          <a:ext cx="11679935" cy="586285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595360"/>
                <a:gridCol w="1560576"/>
                <a:gridCol w="1523999"/>
              </a:tblGrid>
              <a:tr h="2117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ответов, в %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2020-2021 </a:t>
                      </a:r>
                      <a:r>
                        <a:rPr lang="ru-RU" sz="1100" b="1" dirty="0" err="1">
                          <a:effectLst/>
                        </a:rPr>
                        <a:t>уч.год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2021-2022 </a:t>
                      </a:r>
                      <a:r>
                        <a:rPr lang="ru-RU" sz="1100" b="1" dirty="0" err="1">
                          <a:effectLst/>
                        </a:rPr>
                        <a:t>уч.год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Сельское, лесное хозяйство, охота, рыболовство и рыбоводство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2,6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Добыча полезных ископаемых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2,9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Обрабатывающие производства (промышленность)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Энергетика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5,1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Строительство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5,2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 Торговля оптовая и розничная; ремонт автотранспортных средств и мотоциклов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4,9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438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Транспортировка и хранение (деятельность всех видов транспорта; складское хозяйство и вспомогательная транспортная деятельность; почтовая связь и курьерская деятельность)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1,6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Деятельность гостиниц и предприятий общественного питания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Деятельность в области информации и связи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16,4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Деятельность финансовая и страховая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10,1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Деятельность по операциям с недвижимым имуществом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514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Деятельность научная и техническая (деятельность в области права и </a:t>
                      </a:r>
                      <a:r>
                        <a:rPr lang="ru-RU" sz="1000" b="1" dirty="0" err="1">
                          <a:effectLst/>
                        </a:rPr>
                        <a:t>бух.учета</a:t>
                      </a:r>
                      <a:r>
                        <a:rPr lang="ru-RU" sz="1000" b="1" dirty="0">
                          <a:effectLst/>
                        </a:rPr>
                        <a:t>, архитектуры и инженерно-технического проектирования, технических испытаний, исследований и анализа; научные исследования и разработки; реклама; фотография; дизайн; перевод; ветеринария)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19,7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19,4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12,3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11,7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Образование (дошкольное образование, школы, профессиональное образование, дополнительное и др.)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9,5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Деятельность в области здравоохранения и социальных услуг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12,2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11,9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13,7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14,1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438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Предоставление прочих видов персональных услуг (деятельность общественных организаций, предоставление услуг парикмахерскими, салонами красоты; стирка, химчистка; ремонт бытовых изделий и предметов личного потребления)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2,7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Деятельность экстерриториальных организаций и органов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0,7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438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Административная деятельность и сопутствующие услуги (подбор персонала, деятельность туристических агентств, обслуживание зданий и территорий, частные охранные службы и т. п.)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3,2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3,9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Выбранная мною профессия может быть применима в разных видах экономической деятельности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16,4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17,4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Необходима консультация по данному вопросу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5,2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3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</a:rPr>
              <a:t>Виды экономической деятельности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(наиболее выбираемые)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89846"/>
              </p:ext>
            </p:extLst>
          </p:nvPr>
        </p:nvGraphicFramePr>
        <p:xfrm>
          <a:off x="304801" y="914403"/>
          <a:ext cx="11631168" cy="565708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963235"/>
                <a:gridCol w="1282889"/>
                <a:gridCol w="1160060"/>
                <a:gridCol w="1146412"/>
                <a:gridCol w="1214651"/>
                <a:gridCol w="941695"/>
                <a:gridCol w="922226"/>
              </a:tblGrid>
              <a:tr h="3383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Кластеры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4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гимназии, лицеи, школы с углубленным изучением предметов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вечерние, основные сменные школы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городские большие средние школы (более 300 обучающихся)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городские малые средние школы (менее 300 обучающихся)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поселковые средние школы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сельские средние школы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/>
                </a:tc>
              </a:tr>
              <a:tr h="338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Деятельность в области информации и связи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19,9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20,5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</a:tr>
              <a:tr h="338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Деятельность финансовая и страховая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</a:tr>
              <a:tr h="338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Деятельность научная и техническая 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19,6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17,1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</a:tr>
              <a:tr h="699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</a:tr>
              <a:tr h="338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Образование 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</a:tr>
              <a:tr h="338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Деятельность в области здравоохранения и социальных услуг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16,9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</a:tr>
              <a:tr h="464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12,9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13,9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13,9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</a:tr>
              <a:tr h="699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Выбранная мною профессия может быть применима в разных видах экономической деятельности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16,6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13,9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</a:tr>
              <a:tr h="338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Обрабатывающие производства (промышленность)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3,3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11,4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3,6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3,8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3,1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2,9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79" marR="4787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9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47737" y="2816931"/>
            <a:ext cx="10296525" cy="2297699"/>
            <a:chOff x="947737" y="2816931"/>
            <a:chExt cx="10296525" cy="2297699"/>
          </a:xfrm>
        </p:grpSpPr>
        <p:sp>
          <p:nvSpPr>
            <p:cNvPr id="51" name="Freeform 50"/>
            <p:cNvSpPr/>
            <p:nvPr/>
          </p:nvSpPr>
          <p:spPr>
            <a:xfrm>
              <a:off x="6946857" y="2816931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0800000">
              <a:off x="8946564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947444" y="2816931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10800000">
              <a:off x="4947151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rot="10800000">
              <a:off x="947737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665970" y="2334326"/>
            <a:ext cx="2579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 Narrow" panose="020B0606020202030204" pitchFamily="34" charset="0"/>
              </a:rPr>
              <a:t>врач, стоматология, лечебное дело, клиническая психология, фармация, косметология и др.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7410" y="1752944"/>
            <a:ext cx="353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Медицинские специальности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16,1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835044" y="2291920"/>
            <a:ext cx="2579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 Narrow" panose="020B0606020202030204" pitchFamily="34" charset="0"/>
              </a:rPr>
              <a:t>юриспруденция, следователь, судья, прокурор, нотариус, правовое обеспечение национальной безопасности и др.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961092" y="2319111"/>
            <a:ext cx="2579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 Narrow" panose="020B0606020202030204" pitchFamily="34" charset="0"/>
              </a:rPr>
              <a:t>инженерия, химическая технология, биотехнология, экология, производство фармацевтических средств и др.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825492" y="5626205"/>
            <a:ext cx="25794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Arial Narrow" panose="020B0606020202030204" pitchFamily="34" charset="0"/>
              </a:rPr>
              <a:t>программирование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en-US" sz="1400" dirty="0">
                <a:latin typeface="Arial Narrow" panose="020B0606020202030204" pitchFamily="34" charset="0"/>
              </a:rPr>
              <a:t>IT-</a:t>
            </a:r>
            <a:r>
              <a:rPr lang="ru-RU" sz="1400" dirty="0">
                <a:latin typeface="Arial Narrow" panose="020B0606020202030204" pitchFamily="34" charset="0"/>
              </a:rPr>
              <a:t>технологии, информационные системы и технологии, информационная безопасность, </a:t>
            </a:r>
            <a:r>
              <a:rPr lang="en-US" sz="1400" dirty="0">
                <a:latin typeface="Arial Narrow" panose="020B0606020202030204" pitchFamily="34" charset="0"/>
              </a:rPr>
              <a:t>web-</a:t>
            </a:r>
            <a:r>
              <a:rPr lang="ru-RU" sz="1400" dirty="0">
                <a:latin typeface="Arial Narrow" panose="020B0606020202030204" pitchFamily="34" charset="0"/>
              </a:rPr>
              <a:t>разработка и др.</a:t>
            </a:r>
            <a:endParaRPr lang="ru-RU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6201812" y="5114630"/>
            <a:ext cx="3825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специальности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7,7%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824906" y="5694445"/>
            <a:ext cx="2579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 Narrow" panose="020B0606020202030204" pitchFamily="34" charset="0"/>
              </a:rPr>
              <a:t>тренер, учитель, логопедия, дошкольное образование, дефектология, педагогика и др.</a:t>
            </a:r>
          </a:p>
        </p:txBody>
      </p:sp>
      <p:sp>
        <p:nvSpPr>
          <p:cNvPr id="60" name="Oval 59"/>
          <p:cNvSpPr/>
          <p:nvPr/>
        </p:nvSpPr>
        <p:spPr>
          <a:xfrm>
            <a:off x="3519769" y="3389256"/>
            <a:ext cx="1153048" cy="1153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0800000">
            <a:off x="1520061" y="3389256"/>
            <a:ext cx="1153048" cy="11530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10800000">
            <a:off x="9518888" y="3389256"/>
            <a:ext cx="1153048" cy="11530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0800000">
            <a:off x="5519475" y="3389256"/>
            <a:ext cx="1153048" cy="11530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519182" y="3389256"/>
            <a:ext cx="1153048" cy="11530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41721" y="176510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Выбранные специальности*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0" name="Rectangle 68"/>
          <p:cNvSpPr/>
          <p:nvPr/>
        </p:nvSpPr>
        <p:spPr>
          <a:xfrm>
            <a:off x="7560126" y="779700"/>
            <a:ext cx="4560240" cy="30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1200" dirty="0" smtClean="0"/>
              <a:t>*</a:t>
            </a:r>
            <a:r>
              <a:rPr lang="ru-RU" sz="1200" dirty="0" smtClean="0">
                <a:solidFill>
                  <a:schemeClr val="tx2"/>
                </a:solidFill>
              </a:rPr>
              <a:t>на основании ответов 22% опрошенных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3300" y="5020964"/>
            <a:ext cx="353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s://cdn-icons.flaticon.com/png/512/3271/premium/3271488.png?token=exp=1656428786~hmac=df8afff117bcb5ea5f0f50d903906e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65" y="3524828"/>
            <a:ext cx="830455" cy="8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-icons.flaticon.com/png/512/4409/premium/4409142.png?token=exp=1656428907~hmac=022ff0fcc308fcf05d9f52ab514d0d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13" y="3505806"/>
            <a:ext cx="919946" cy="9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264527" y="1752943"/>
            <a:ext cx="383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Юридические специальности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9,4%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32" name="Picture 8" descr="https://cdn-icons.flaticon.com/png/512/2710/premium/2710029.png?token=exp=1656429068~hmac=02f5648ae50175c81f26cb6e016da6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65" y="3511707"/>
            <a:ext cx="856698" cy="8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icons-png.flaticon.com/512/1425/14251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888" y="3610652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8430127" y="1763929"/>
            <a:ext cx="3477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Инженерные специальности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6,8%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https://cdn-icons-png.flaticon.com/512/6454/645436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10" y="3563152"/>
            <a:ext cx="805253" cy="8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3" grpId="0"/>
      <p:bldP spid="75" grpId="0"/>
      <p:bldP spid="76" grpId="0"/>
      <p:bldP spid="77" grpId="0"/>
      <p:bldP spid="92" grpId="0"/>
      <p:bldP spid="40" grpId="0"/>
      <p:bldP spid="42" grpId="0"/>
      <p:bldP spid="45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Выбранные специальности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74168"/>
              </p:ext>
            </p:extLst>
          </p:nvPr>
        </p:nvGraphicFramePr>
        <p:xfrm>
          <a:off x="682388" y="1228299"/>
          <a:ext cx="10740787" cy="483646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369832"/>
                <a:gridCol w="5370955"/>
              </a:tblGrid>
              <a:tr h="630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500" dirty="0">
                          <a:effectLst/>
                        </a:rPr>
                        <a:t>2020/2021 уч. год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500" dirty="0">
                          <a:effectLst/>
                        </a:rPr>
                        <a:t>2021/2022 уч. год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5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endParaRPr lang="ru-RU" sz="1800" b="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 smtClean="0">
                          <a:effectLst/>
                        </a:rPr>
                        <a:t>Медицинские </a:t>
                      </a:r>
                      <a:r>
                        <a:rPr lang="ru-RU" sz="1800" b="0" dirty="0">
                          <a:effectLst/>
                        </a:rPr>
                        <a:t>специальности </a:t>
                      </a:r>
                      <a:r>
                        <a:rPr lang="ru-RU" sz="1800" b="0" dirty="0" smtClean="0">
                          <a:effectLst/>
                        </a:rPr>
                        <a:t> - 17,6%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effectLst/>
                        </a:rPr>
                        <a:t>IT-специальности </a:t>
                      </a:r>
                      <a:r>
                        <a:rPr lang="ru-RU" sz="1800" b="0" dirty="0" smtClean="0">
                          <a:effectLst/>
                        </a:rPr>
                        <a:t>- 12,8%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effectLst/>
                        </a:rPr>
                        <a:t>Инженерные специальности </a:t>
                      </a:r>
                      <a:r>
                        <a:rPr lang="ru-RU" sz="1800" b="0" dirty="0" smtClean="0">
                          <a:effectLst/>
                        </a:rPr>
                        <a:t>- 9,9%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effectLst/>
                        </a:rPr>
                        <a:t>Педагогические специальности </a:t>
                      </a:r>
                      <a:r>
                        <a:rPr lang="ru-RU" sz="1800" b="0" dirty="0" smtClean="0">
                          <a:effectLst/>
                        </a:rPr>
                        <a:t>- 9%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effectLst/>
                        </a:rPr>
                        <a:t>Гуманитарные специальности </a:t>
                      </a:r>
                      <a:r>
                        <a:rPr lang="ru-RU" sz="1800" b="0" dirty="0" smtClean="0">
                          <a:effectLst/>
                        </a:rPr>
                        <a:t>- 8,4%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effectLst/>
                        </a:rPr>
                        <a:t>Юридические специальности  </a:t>
                      </a:r>
                      <a:r>
                        <a:rPr lang="ru-RU" sz="1800" b="0" dirty="0" smtClean="0">
                          <a:effectLst/>
                        </a:rPr>
                        <a:t>- 7,8</a:t>
                      </a:r>
                      <a:r>
                        <a:rPr lang="ru-RU" sz="1800" b="0" dirty="0">
                          <a:effectLst/>
                        </a:rPr>
                        <a:t>%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Медицинские </a:t>
                      </a:r>
                      <a:r>
                        <a:rPr lang="ru-RU" sz="1800" dirty="0">
                          <a:effectLst/>
                        </a:rPr>
                        <a:t>специальности </a:t>
                      </a:r>
                      <a:r>
                        <a:rPr lang="ru-RU" sz="1800" dirty="0" smtClean="0">
                          <a:effectLst/>
                        </a:rPr>
                        <a:t>- 16,1%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IT-специальности </a:t>
                      </a:r>
                      <a:r>
                        <a:rPr lang="ru-RU" sz="1800" dirty="0" smtClean="0">
                          <a:effectLst/>
                        </a:rPr>
                        <a:t>- 14,5%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Юридические специальности </a:t>
                      </a:r>
                      <a:r>
                        <a:rPr lang="ru-RU" sz="1800" dirty="0" smtClean="0">
                          <a:effectLst/>
                        </a:rPr>
                        <a:t>- 9,4%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Педагогические специальности </a:t>
                      </a:r>
                      <a:r>
                        <a:rPr lang="ru-RU" sz="1800" dirty="0" smtClean="0">
                          <a:effectLst/>
                        </a:rPr>
                        <a:t>- 7,7%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Инженерные специальности </a:t>
                      </a:r>
                      <a:r>
                        <a:rPr lang="ru-RU" sz="1800" dirty="0" smtClean="0">
                          <a:effectLst/>
                        </a:rPr>
                        <a:t>- 6,8%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Экономические специальности </a:t>
                      </a:r>
                      <a:r>
                        <a:rPr lang="ru-RU" sz="1800" dirty="0" smtClean="0">
                          <a:effectLst/>
                        </a:rPr>
                        <a:t>- 5,7</a:t>
                      </a: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4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47737" y="2816931"/>
            <a:ext cx="10296525" cy="2297699"/>
            <a:chOff x="947737" y="2816931"/>
            <a:chExt cx="10296525" cy="2297699"/>
          </a:xfrm>
        </p:grpSpPr>
        <p:sp>
          <p:nvSpPr>
            <p:cNvPr id="51" name="Freeform 50"/>
            <p:cNvSpPr/>
            <p:nvPr/>
          </p:nvSpPr>
          <p:spPr>
            <a:xfrm>
              <a:off x="6946857" y="2816931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0800000">
              <a:off x="8946564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947444" y="2816931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10800000">
              <a:off x="4947151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rot="10800000">
              <a:off x="947737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87410" y="2148736"/>
            <a:ext cx="353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Медицинские специальности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15,1%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75835" y="5114630"/>
            <a:ext cx="3477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Инженерные специальности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7,8%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519769" y="3389256"/>
            <a:ext cx="1153048" cy="1153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0800000">
            <a:off x="1520061" y="3389256"/>
            <a:ext cx="1153048" cy="11530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10800000">
            <a:off x="9518888" y="3389256"/>
            <a:ext cx="1153048" cy="11530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0800000">
            <a:off x="5519475" y="3389256"/>
            <a:ext cx="1153048" cy="11530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519182" y="3389256"/>
            <a:ext cx="1153048" cy="11530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41721" y="176510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Предположительные специальности*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0" name="Rectangle 68"/>
          <p:cNvSpPr/>
          <p:nvPr/>
        </p:nvSpPr>
        <p:spPr>
          <a:xfrm>
            <a:off x="7560126" y="1052660"/>
            <a:ext cx="4560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1200" dirty="0" smtClean="0"/>
              <a:t>*</a:t>
            </a:r>
            <a:r>
              <a:rPr lang="ru-RU" sz="1200" dirty="0" smtClean="0">
                <a:solidFill>
                  <a:schemeClr val="tx2"/>
                </a:solidFill>
              </a:rPr>
              <a:t>на основании ответов 36% опрошенных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3300" y="5114631"/>
            <a:ext cx="353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4527" y="2148735"/>
            <a:ext cx="383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Экономические специальности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71620" y="2159721"/>
            <a:ext cx="3594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Юридические специальности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7,5%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cdn-icons-png.flaticon.com/512/1021/10216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1" y="3522251"/>
            <a:ext cx="835607" cy="8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-icons.flaticon.com/png/512/644/premium/644658.png?token=exp=1656430752~hmac=eef19d56c9b22f0800a1d3c9caf6236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93" y="3566856"/>
            <a:ext cx="746399" cy="7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-icons.flaticon.com/png/512/4330/premium/4330868.png?token=exp=1656430838~hmac=6e21958083038bd91a0cbf2c2f21d0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12" y="3555069"/>
            <a:ext cx="769971" cy="7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-icons.flaticon.com/png/512/2823/premium/2823492.png?token=exp=1656431352~hmac=286a422f176b6fc7bbda315dd81823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04" y="3551152"/>
            <a:ext cx="742881" cy="74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dn-icons-png.flaticon.com/512/6454/64544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114" y="3497075"/>
            <a:ext cx="775650" cy="7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6" grpId="0"/>
      <p:bldP spid="92" grpId="0"/>
      <p:bldP spid="40" grpId="0"/>
      <p:bldP spid="42" grpId="0"/>
      <p:bldP spid="45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Соотнесение тенденций выбора </a:t>
            </a:r>
            <a:r>
              <a:rPr lang="ru-RU" sz="2800" b="1" dirty="0" smtClean="0">
                <a:solidFill>
                  <a:schemeClr val="tx2"/>
                </a:solidFill>
              </a:rPr>
              <a:t>выпускников </a:t>
            </a:r>
            <a:r>
              <a:rPr lang="ru-RU" sz="2800" b="1" dirty="0">
                <a:solidFill>
                  <a:schemeClr val="tx2"/>
                </a:solidFill>
              </a:rPr>
              <a:t>с потребностями региона (прогноз ДПК 2024)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7FE0C873-E049-4B23-9A7D-2EBB5E91F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586373"/>
              </p:ext>
            </p:extLst>
          </p:nvPr>
        </p:nvGraphicFramePr>
        <p:xfrm>
          <a:off x="441721" y="1132764"/>
          <a:ext cx="11295354" cy="544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5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65289" y="925764"/>
            <a:ext cx="8695796" cy="5726764"/>
            <a:chOff x="1596000" y="369000"/>
            <a:chExt cx="9022498" cy="5901384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721E7BCE-C774-4A62-B98D-27D461DB2519}"/>
                </a:ext>
              </a:extLst>
            </p:cNvPr>
            <p:cNvSpPr/>
            <p:nvPr/>
          </p:nvSpPr>
          <p:spPr>
            <a:xfrm>
              <a:off x="7011072" y="369000"/>
              <a:ext cx="360742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0CCCC6BF-D7FA-464E-951B-72DF98EEA5ED}"/>
                </a:ext>
              </a:extLst>
            </p:cNvPr>
            <p:cNvSpPr txBox="1"/>
            <p:nvPr/>
          </p:nvSpPr>
          <p:spPr>
            <a:xfrm>
              <a:off x="8127623" y="460634"/>
              <a:ext cx="1619999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туризм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3" name="Прямоугольник: скругленные верхние углы 2">
              <a:extLst>
                <a:ext uri="{FF2B5EF4-FFF2-40B4-BE49-F238E27FC236}">
                  <a16:creationId xmlns="" xmlns:a16="http://schemas.microsoft.com/office/drawing/2014/main" id="{E5586399-C4E2-415C-975D-AAE02713CB2E}"/>
                </a:ext>
              </a:extLst>
            </p:cNvPr>
            <p:cNvSpPr/>
            <p:nvPr/>
          </p:nvSpPr>
          <p:spPr>
            <a:xfrm rot="5400000">
              <a:off x="6873347" y="535621"/>
              <a:ext cx="1081518" cy="1263487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="" xmlns:a16="http://schemas.microsoft.com/office/drawing/2014/main" id="{E5786826-0EB4-4EE7-ACB6-23AA7DC7D37C}"/>
                </a:ext>
              </a:extLst>
            </p:cNvPr>
            <p:cNvSpPr/>
            <p:nvPr/>
          </p:nvSpPr>
          <p:spPr>
            <a:xfrm rot="16200000">
              <a:off x="6813732" y="429265"/>
              <a:ext cx="165970" cy="22871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>
              <a:extLst>
                <a:ext uri="{FF2B5EF4-FFF2-40B4-BE49-F238E27FC236}">
                  <a16:creationId xmlns="" xmlns:a16="http://schemas.microsoft.com/office/drawing/2014/main" id="{5C89C9A4-02ED-4066-81C7-B6CDBA22104A}"/>
                </a:ext>
              </a:extLst>
            </p:cNvPr>
            <p:cNvSpPr/>
            <p:nvPr/>
          </p:nvSpPr>
          <p:spPr>
            <a:xfrm rot="5400000" flipV="1">
              <a:off x="6813183" y="1676755"/>
              <a:ext cx="165970" cy="22871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1BFA337A-8C22-4DAB-BD74-DC4414DF4B07}"/>
                </a:ext>
              </a:extLst>
            </p:cNvPr>
            <p:cNvSpPr/>
            <p:nvPr/>
          </p:nvSpPr>
          <p:spPr>
            <a:xfrm>
              <a:off x="6781264" y="635969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4"/>
                </a:gs>
                <a:gs pos="100000">
                  <a:schemeClr val="accent4"/>
                </a:gs>
                <a:gs pos="25000">
                  <a:srgbClr val="FDEDDD">
                    <a:alpha val="63000"/>
                  </a:srgbClr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4A76421-C57B-4415-A82B-0EC0606B3A30}"/>
                </a:ext>
              </a:extLst>
            </p:cNvPr>
            <p:cNvSpPr txBox="1"/>
            <p:nvPr/>
          </p:nvSpPr>
          <p:spPr>
            <a:xfrm>
              <a:off x="7109587" y="830031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8471F1C2-118F-4D38-BEBD-DFD6B7B34E2E}"/>
                </a:ext>
              </a:extLst>
            </p:cNvPr>
            <p:cNvSpPr/>
            <p:nvPr/>
          </p:nvSpPr>
          <p:spPr>
            <a:xfrm>
              <a:off x="1825808" y="369000"/>
              <a:ext cx="368907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141F444D-7189-4618-9E50-430882A60B28}"/>
                </a:ext>
              </a:extLst>
            </p:cNvPr>
            <p:cNvSpPr txBox="1"/>
            <p:nvPr/>
          </p:nvSpPr>
          <p:spPr>
            <a:xfrm>
              <a:off x="2810503" y="436309"/>
              <a:ext cx="2704382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Здравоохранение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53" name="Прямоугольник: скругленные верхние углы 52">
              <a:extLst>
                <a:ext uri="{FF2B5EF4-FFF2-40B4-BE49-F238E27FC236}">
                  <a16:creationId xmlns="" xmlns:a16="http://schemas.microsoft.com/office/drawing/2014/main" id="{7A4F8339-B66D-41AD-8E84-335226BA3074}"/>
                </a:ext>
              </a:extLst>
            </p:cNvPr>
            <p:cNvSpPr/>
            <p:nvPr/>
          </p:nvSpPr>
          <p:spPr>
            <a:xfrm rot="5400000">
              <a:off x="1688083" y="535621"/>
              <a:ext cx="1081518" cy="1263487"/>
            </a:xfrm>
            <a:prstGeom prst="round2Same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ый треугольник 54">
              <a:extLst>
                <a:ext uri="{FF2B5EF4-FFF2-40B4-BE49-F238E27FC236}">
                  <a16:creationId xmlns="" xmlns:a16="http://schemas.microsoft.com/office/drawing/2014/main" id="{24726CBE-F7EA-4638-8D4B-BD013E41A860}"/>
                </a:ext>
              </a:extLst>
            </p:cNvPr>
            <p:cNvSpPr/>
            <p:nvPr/>
          </p:nvSpPr>
          <p:spPr>
            <a:xfrm rot="16200000">
              <a:off x="1628468" y="429265"/>
              <a:ext cx="165970" cy="22871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ый треугольник 56">
              <a:extLst>
                <a:ext uri="{FF2B5EF4-FFF2-40B4-BE49-F238E27FC236}">
                  <a16:creationId xmlns="" xmlns:a16="http://schemas.microsoft.com/office/drawing/2014/main" id="{E1EAB89F-0246-4AE6-B12F-0DA57761CE81}"/>
                </a:ext>
              </a:extLst>
            </p:cNvPr>
            <p:cNvSpPr/>
            <p:nvPr/>
          </p:nvSpPr>
          <p:spPr>
            <a:xfrm rot="5400000" flipV="1">
              <a:off x="1627919" y="1676755"/>
              <a:ext cx="165970" cy="22871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799C4655-9EE6-4C23-A6EF-591D3188E097}"/>
                </a:ext>
              </a:extLst>
            </p:cNvPr>
            <p:cNvSpPr/>
            <p:nvPr/>
          </p:nvSpPr>
          <p:spPr>
            <a:xfrm>
              <a:off x="1596000" y="635969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1"/>
                </a:gs>
                <a:gs pos="100000">
                  <a:schemeClr val="accent1"/>
                </a:gs>
                <a:gs pos="25000">
                  <a:srgbClr val="FDEDDD">
                    <a:alpha val="63000"/>
                  </a:srgbClr>
                </a:gs>
                <a:gs pos="0">
                  <a:schemeClr val="accent1"/>
                </a:gs>
              </a:gsLst>
              <a:lin ang="0" scaled="0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DB3EB750-0341-42D3-BF21-A9886C25E02F}"/>
                </a:ext>
              </a:extLst>
            </p:cNvPr>
            <p:cNvSpPr txBox="1"/>
            <p:nvPr/>
          </p:nvSpPr>
          <p:spPr>
            <a:xfrm>
              <a:off x="1924323" y="830031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="" xmlns:a16="http://schemas.microsoft.com/office/drawing/2014/main" id="{8FC57294-E526-4B3D-A2A2-0619C8458C3D}"/>
                </a:ext>
              </a:extLst>
            </p:cNvPr>
            <p:cNvSpPr/>
            <p:nvPr/>
          </p:nvSpPr>
          <p:spPr>
            <a:xfrm>
              <a:off x="7011072" y="2461500"/>
              <a:ext cx="360742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A82BB6D3-9AB8-4B30-87CD-E37FB53CE098}"/>
                </a:ext>
              </a:extLst>
            </p:cNvPr>
            <p:cNvSpPr txBox="1"/>
            <p:nvPr/>
          </p:nvSpPr>
          <p:spPr>
            <a:xfrm>
              <a:off x="8127624" y="2543803"/>
              <a:ext cx="2490874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строительство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157" name="Прямоугольник: скругленные верхние углы 156">
              <a:extLst>
                <a:ext uri="{FF2B5EF4-FFF2-40B4-BE49-F238E27FC236}">
                  <a16:creationId xmlns="" xmlns:a16="http://schemas.microsoft.com/office/drawing/2014/main" id="{C522B3D6-90BD-4590-B400-5AE3A875C888}"/>
                </a:ext>
              </a:extLst>
            </p:cNvPr>
            <p:cNvSpPr/>
            <p:nvPr/>
          </p:nvSpPr>
          <p:spPr>
            <a:xfrm rot="5400000">
              <a:off x="6873347" y="2628121"/>
              <a:ext cx="1081518" cy="1263487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рямоугольный треугольник 158">
              <a:extLst>
                <a:ext uri="{FF2B5EF4-FFF2-40B4-BE49-F238E27FC236}">
                  <a16:creationId xmlns="" xmlns:a16="http://schemas.microsoft.com/office/drawing/2014/main" id="{D9E03EE4-53DB-4310-B0E9-48B561E71314}"/>
                </a:ext>
              </a:extLst>
            </p:cNvPr>
            <p:cNvSpPr/>
            <p:nvPr/>
          </p:nvSpPr>
          <p:spPr>
            <a:xfrm rot="16200000">
              <a:off x="6813732" y="2521765"/>
              <a:ext cx="165970" cy="22871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ый треугольник 160">
              <a:extLst>
                <a:ext uri="{FF2B5EF4-FFF2-40B4-BE49-F238E27FC236}">
                  <a16:creationId xmlns="" xmlns:a16="http://schemas.microsoft.com/office/drawing/2014/main" id="{106915D9-2A65-4D1C-8AB1-BCA6D9D9735C}"/>
                </a:ext>
              </a:extLst>
            </p:cNvPr>
            <p:cNvSpPr/>
            <p:nvPr/>
          </p:nvSpPr>
          <p:spPr>
            <a:xfrm rot="5400000" flipV="1">
              <a:off x="6813183" y="3769255"/>
              <a:ext cx="165970" cy="22871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рямоугольник 162">
              <a:extLst>
                <a:ext uri="{FF2B5EF4-FFF2-40B4-BE49-F238E27FC236}">
                  <a16:creationId xmlns="" xmlns:a16="http://schemas.microsoft.com/office/drawing/2014/main" id="{3850E1FC-4794-4994-992A-507E936A0407}"/>
                </a:ext>
              </a:extLst>
            </p:cNvPr>
            <p:cNvSpPr/>
            <p:nvPr/>
          </p:nvSpPr>
          <p:spPr>
            <a:xfrm>
              <a:off x="6781264" y="2728469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5"/>
                </a:gs>
                <a:gs pos="100000">
                  <a:schemeClr val="accent5"/>
                </a:gs>
                <a:gs pos="25000">
                  <a:srgbClr val="FDEDDD">
                    <a:alpha val="63000"/>
                  </a:srgbClr>
                </a:gs>
                <a:gs pos="0">
                  <a:schemeClr val="accent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03D20989-085A-402A-8A02-9FB499B9F2E7}"/>
                </a:ext>
              </a:extLst>
            </p:cNvPr>
            <p:cNvSpPr txBox="1"/>
            <p:nvPr/>
          </p:nvSpPr>
          <p:spPr>
            <a:xfrm>
              <a:off x="7109587" y="2922531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167" name="Прямоугольник 166">
              <a:extLst>
                <a:ext uri="{FF2B5EF4-FFF2-40B4-BE49-F238E27FC236}">
                  <a16:creationId xmlns="" xmlns:a16="http://schemas.microsoft.com/office/drawing/2014/main" id="{7C7894A6-0A7B-491C-849E-00539A61BDEE}"/>
                </a:ext>
              </a:extLst>
            </p:cNvPr>
            <p:cNvSpPr/>
            <p:nvPr/>
          </p:nvSpPr>
          <p:spPr>
            <a:xfrm>
              <a:off x="1825808" y="2461500"/>
              <a:ext cx="368907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="" xmlns:a16="http://schemas.microsoft.com/office/drawing/2014/main" id="{B897030B-10F4-4E85-9CC9-530D16B2F57D}"/>
                </a:ext>
              </a:extLst>
            </p:cNvPr>
            <p:cNvSpPr txBox="1"/>
            <p:nvPr/>
          </p:nvSpPr>
          <p:spPr>
            <a:xfrm>
              <a:off x="2860586" y="2543803"/>
              <a:ext cx="2926936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промышленность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175" name="Прямоугольник: скругленные верхние углы 174">
              <a:extLst>
                <a:ext uri="{FF2B5EF4-FFF2-40B4-BE49-F238E27FC236}">
                  <a16:creationId xmlns="" xmlns:a16="http://schemas.microsoft.com/office/drawing/2014/main" id="{6F1E7D82-7F73-41B9-AA6C-616D59160EC0}"/>
                </a:ext>
              </a:extLst>
            </p:cNvPr>
            <p:cNvSpPr/>
            <p:nvPr/>
          </p:nvSpPr>
          <p:spPr>
            <a:xfrm rot="5400000">
              <a:off x="1688083" y="2628121"/>
              <a:ext cx="1081518" cy="1263487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рямоугольный треугольник 176">
              <a:extLst>
                <a:ext uri="{FF2B5EF4-FFF2-40B4-BE49-F238E27FC236}">
                  <a16:creationId xmlns="" xmlns:a16="http://schemas.microsoft.com/office/drawing/2014/main" id="{7F74B4D6-F573-4701-AF80-D5FCA4ACBA19}"/>
                </a:ext>
              </a:extLst>
            </p:cNvPr>
            <p:cNvSpPr/>
            <p:nvPr/>
          </p:nvSpPr>
          <p:spPr>
            <a:xfrm rot="16200000">
              <a:off x="1628468" y="2521765"/>
              <a:ext cx="165970" cy="2287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ый треугольник 178">
              <a:extLst>
                <a:ext uri="{FF2B5EF4-FFF2-40B4-BE49-F238E27FC236}">
                  <a16:creationId xmlns="" xmlns:a16="http://schemas.microsoft.com/office/drawing/2014/main" id="{3A53953E-A683-4ECC-9576-3691B7518401}"/>
                </a:ext>
              </a:extLst>
            </p:cNvPr>
            <p:cNvSpPr/>
            <p:nvPr/>
          </p:nvSpPr>
          <p:spPr>
            <a:xfrm rot="5400000" flipV="1">
              <a:off x="1627919" y="3769255"/>
              <a:ext cx="165970" cy="2287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>
              <a:extLst>
                <a:ext uri="{FF2B5EF4-FFF2-40B4-BE49-F238E27FC236}">
                  <a16:creationId xmlns="" xmlns:a16="http://schemas.microsoft.com/office/drawing/2014/main" id="{FA0A0961-293E-437A-93F4-7BA6A1E5323D}"/>
                </a:ext>
              </a:extLst>
            </p:cNvPr>
            <p:cNvSpPr/>
            <p:nvPr/>
          </p:nvSpPr>
          <p:spPr>
            <a:xfrm>
              <a:off x="1596000" y="2728469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2"/>
                </a:gs>
                <a:gs pos="98000">
                  <a:schemeClr val="accent2"/>
                </a:gs>
                <a:gs pos="0">
                  <a:schemeClr val="accent2"/>
                </a:gs>
                <a:gs pos="25000">
                  <a:srgbClr val="FDEDDD">
                    <a:alpha val="63000"/>
                  </a:srgbClr>
                </a:gs>
                <a:gs pos="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FADB9D05-A199-4562-8D8F-E4E173828FB2}"/>
                </a:ext>
              </a:extLst>
            </p:cNvPr>
            <p:cNvSpPr txBox="1"/>
            <p:nvPr/>
          </p:nvSpPr>
          <p:spPr>
            <a:xfrm>
              <a:off x="1924323" y="2922531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85" name="Прямоугольник 184">
              <a:extLst>
                <a:ext uri="{FF2B5EF4-FFF2-40B4-BE49-F238E27FC236}">
                  <a16:creationId xmlns="" xmlns:a16="http://schemas.microsoft.com/office/drawing/2014/main" id="{58DE8EFF-FAB8-4B60-A7C2-56B1B9F8DF77}"/>
                </a:ext>
              </a:extLst>
            </p:cNvPr>
            <p:cNvSpPr/>
            <p:nvPr/>
          </p:nvSpPr>
          <p:spPr>
            <a:xfrm>
              <a:off x="7011072" y="4650384"/>
              <a:ext cx="360742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="" xmlns:a16="http://schemas.microsoft.com/office/drawing/2014/main" id="{2EC4FDAD-0C03-4995-AA6C-7CF05173CA3A}"/>
                </a:ext>
              </a:extLst>
            </p:cNvPr>
            <p:cNvSpPr txBox="1"/>
            <p:nvPr/>
          </p:nvSpPr>
          <p:spPr>
            <a:xfrm>
              <a:off x="8420279" y="4732687"/>
              <a:ext cx="2138068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инженерия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193" name="Прямоугольник: скругленные верхние углы 192">
              <a:extLst>
                <a:ext uri="{FF2B5EF4-FFF2-40B4-BE49-F238E27FC236}">
                  <a16:creationId xmlns="" xmlns:a16="http://schemas.microsoft.com/office/drawing/2014/main" id="{225478A2-2AE6-4482-9611-4E8FFF992386}"/>
                </a:ext>
              </a:extLst>
            </p:cNvPr>
            <p:cNvSpPr/>
            <p:nvPr/>
          </p:nvSpPr>
          <p:spPr>
            <a:xfrm rot="5400000">
              <a:off x="6873347" y="4817005"/>
              <a:ext cx="1081518" cy="1263487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рямоугольный треугольник 194">
              <a:extLst>
                <a:ext uri="{FF2B5EF4-FFF2-40B4-BE49-F238E27FC236}">
                  <a16:creationId xmlns="" xmlns:a16="http://schemas.microsoft.com/office/drawing/2014/main" id="{BD752895-7251-4294-B96D-C7D0A17BEB6B}"/>
                </a:ext>
              </a:extLst>
            </p:cNvPr>
            <p:cNvSpPr/>
            <p:nvPr/>
          </p:nvSpPr>
          <p:spPr>
            <a:xfrm rot="16200000">
              <a:off x="6813732" y="4710649"/>
              <a:ext cx="165970" cy="22871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ый треугольник 196">
              <a:extLst>
                <a:ext uri="{FF2B5EF4-FFF2-40B4-BE49-F238E27FC236}">
                  <a16:creationId xmlns="" xmlns:a16="http://schemas.microsoft.com/office/drawing/2014/main" id="{FC3E6DFF-ED85-4081-A872-A0CC7A2D452A}"/>
                </a:ext>
              </a:extLst>
            </p:cNvPr>
            <p:cNvSpPr/>
            <p:nvPr/>
          </p:nvSpPr>
          <p:spPr>
            <a:xfrm rot="5400000" flipV="1">
              <a:off x="6813183" y="5958139"/>
              <a:ext cx="165970" cy="22871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>
              <a:extLst>
                <a:ext uri="{FF2B5EF4-FFF2-40B4-BE49-F238E27FC236}">
                  <a16:creationId xmlns="" xmlns:a16="http://schemas.microsoft.com/office/drawing/2014/main" id="{063BD54A-E7BF-4CE3-A495-C561565A0AF9}"/>
                </a:ext>
              </a:extLst>
            </p:cNvPr>
            <p:cNvSpPr/>
            <p:nvPr/>
          </p:nvSpPr>
          <p:spPr>
            <a:xfrm>
              <a:off x="6781264" y="4917353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6"/>
                </a:gs>
                <a:gs pos="100000">
                  <a:schemeClr val="accent6"/>
                </a:gs>
                <a:gs pos="25000">
                  <a:srgbClr val="FDEDDD">
                    <a:alpha val="63000"/>
                  </a:srgbClr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="" xmlns:a16="http://schemas.microsoft.com/office/drawing/2014/main" id="{F95C6DA4-0ED9-4A68-A9E9-D684ADF2A963}"/>
                </a:ext>
              </a:extLst>
            </p:cNvPr>
            <p:cNvSpPr txBox="1"/>
            <p:nvPr/>
          </p:nvSpPr>
          <p:spPr>
            <a:xfrm>
              <a:off x="7109587" y="511141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06</a:t>
              </a:r>
            </a:p>
          </p:txBody>
        </p:sp>
        <p:sp>
          <p:nvSpPr>
            <p:cNvPr id="203" name="Прямоугольник 202">
              <a:extLst>
                <a:ext uri="{FF2B5EF4-FFF2-40B4-BE49-F238E27FC236}">
                  <a16:creationId xmlns="" xmlns:a16="http://schemas.microsoft.com/office/drawing/2014/main" id="{58790007-A187-4F2B-B3DC-C3F4861B3A53}"/>
                </a:ext>
              </a:extLst>
            </p:cNvPr>
            <p:cNvSpPr/>
            <p:nvPr/>
          </p:nvSpPr>
          <p:spPr>
            <a:xfrm>
              <a:off x="1825808" y="4650384"/>
              <a:ext cx="368907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A70D42AA-FBD3-40CA-87E8-1C1483A7BFB1}"/>
                </a:ext>
              </a:extLst>
            </p:cNvPr>
            <p:cNvSpPr txBox="1"/>
            <p:nvPr/>
          </p:nvSpPr>
          <p:spPr>
            <a:xfrm>
              <a:off x="2810503" y="4732687"/>
              <a:ext cx="2835414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Бизнес-услуги и </a:t>
              </a:r>
              <a:r>
                <a:rPr lang="en-US" b="1" cap="all" dirty="0" smtClean="0">
                  <a:solidFill>
                    <a:schemeClr val="accent5"/>
                  </a:solidFill>
                </a:rPr>
                <a:t>IT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211" name="Прямоугольник: скругленные верхние углы 210">
              <a:extLst>
                <a:ext uri="{FF2B5EF4-FFF2-40B4-BE49-F238E27FC236}">
                  <a16:creationId xmlns="" xmlns:a16="http://schemas.microsoft.com/office/drawing/2014/main" id="{7B3EB410-3C9B-4F26-9A4A-4A8D96698C18}"/>
                </a:ext>
              </a:extLst>
            </p:cNvPr>
            <p:cNvSpPr/>
            <p:nvPr/>
          </p:nvSpPr>
          <p:spPr>
            <a:xfrm rot="5400000">
              <a:off x="1688083" y="4817005"/>
              <a:ext cx="1081518" cy="1263487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Прямоугольный треугольник 212">
              <a:extLst>
                <a:ext uri="{FF2B5EF4-FFF2-40B4-BE49-F238E27FC236}">
                  <a16:creationId xmlns="" xmlns:a16="http://schemas.microsoft.com/office/drawing/2014/main" id="{97E73146-D14C-4CA2-AAC0-C4916015B140}"/>
                </a:ext>
              </a:extLst>
            </p:cNvPr>
            <p:cNvSpPr/>
            <p:nvPr/>
          </p:nvSpPr>
          <p:spPr>
            <a:xfrm rot="16200000">
              <a:off x="1628468" y="4710649"/>
              <a:ext cx="165970" cy="22871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ый треугольник 214">
              <a:extLst>
                <a:ext uri="{FF2B5EF4-FFF2-40B4-BE49-F238E27FC236}">
                  <a16:creationId xmlns="" xmlns:a16="http://schemas.microsoft.com/office/drawing/2014/main" id="{26B27C72-D396-4BB1-B3D6-D9F9A4114A86}"/>
                </a:ext>
              </a:extLst>
            </p:cNvPr>
            <p:cNvSpPr/>
            <p:nvPr/>
          </p:nvSpPr>
          <p:spPr>
            <a:xfrm rot="5400000" flipV="1">
              <a:off x="1627919" y="5958139"/>
              <a:ext cx="165970" cy="22871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Прямоугольник 216">
              <a:extLst>
                <a:ext uri="{FF2B5EF4-FFF2-40B4-BE49-F238E27FC236}">
                  <a16:creationId xmlns="" xmlns:a16="http://schemas.microsoft.com/office/drawing/2014/main" id="{C3CB7461-10CC-4A72-806C-C64F2ABC7D8E}"/>
                </a:ext>
              </a:extLst>
            </p:cNvPr>
            <p:cNvSpPr/>
            <p:nvPr/>
          </p:nvSpPr>
          <p:spPr>
            <a:xfrm>
              <a:off x="1596000" y="4917353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3"/>
                </a:gs>
                <a:gs pos="100000">
                  <a:schemeClr val="accent3"/>
                </a:gs>
                <a:gs pos="25000">
                  <a:srgbClr val="FDEDDD">
                    <a:alpha val="63000"/>
                  </a:srgbClr>
                </a:gs>
                <a:gs pos="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="" xmlns:a16="http://schemas.microsoft.com/office/drawing/2014/main" id="{17710B1A-13B7-4268-A8C3-67162CE11312}"/>
                </a:ext>
              </a:extLst>
            </p:cNvPr>
            <p:cNvSpPr txBox="1"/>
            <p:nvPr/>
          </p:nvSpPr>
          <p:spPr>
            <a:xfrm>
              <a:off x="1924323" y="511141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" y="71150"/>
            <a:ext cx="1205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Представления о перспективных сферах деятельности в Ярославской области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078" name="Picture 6" descr="https://cdn-icons-png.flaticon.com/512/6454/64547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3750" y="1459533"/>
            <a:ext cx="804208" cy="8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dn-icons.flaticon.com/png/512/2645/premium/2645163.png?token=exp=1657724294~hmac=d5b6f42e6a95b399fdfb5bfcdc6915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41" y="5527853"/>
            <a:ext cx="1033942" cy="10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82BB6D3-9AB8-4B30-87CD-E37FB53CE098}"/>
              </a:ext>
            </a:extLst>
          </p:cNvPr>
          <p:cNvSpPr txBox="1"/>
          <p:nvPr/>
        </p:nvSpPr>
        <p:spPr>
          <a:xfrm>
            <a:off x="9061087" y="1223269"/>
            <a:ext cx="2120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cap="all" dirty="0" smtClean="0">
                <a:solidFill>
                  <a:schemeClr val="accent5"/>
                </a:solidFill>
              </a:rPr>
              <a:t>образование</a:t>
            </a:r>
            <a:endParaRPr lang="ru-RU" b="1" cap="all" dirty="0">
              <a:solidFill>
                <a:schemeClr val="accent5"/>
              </a:solidFill>
            </a:endParaRPr>
          </a:p>
        </p:txBody>
      </p:sp>
      <p:pic>
        <p:nvPicPr>
          <p:cNvPr id="3088" name="Picture 16" descr="https://cdn-icons.flaticon.com/png/512/2486/premium/2486950.png?token=exp=1657725397~hmac=389f5887b76fc339318e08dd714db38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39" y="3446909"/>
            <a:ext cx="889469" cy="8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cdn-icons.flaticon.com/png/512/4479/premium/4479617.png?token=exp=1657725760~hmac=8a3572ffc2ffa532ab4d01db764c577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553" y="5527853"/>
            <a:ext cx="879455" cy="8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cdn-icons-png.flaticon.com/512/2809/28099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20" y="3403736"/>
            <a:ext cx="852111" cy="85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cdn-icons.flaticon.com/png/512/4573/premium/4573840.png?token=exp=1657726617~hmac=86d403f81864c10894798053823a570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51" y="1517119"/>
            <a:ext cx="807637" cy="8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cdn-icons.flaticon.com/png/512/3976/premium/3976631.png?token=exp=1657726674~hmac=a5dd2851771992accc9b630a4425a22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93" y="1728832"/>
            <a:ext cx="657492" cy="65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Образовательные ориентации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93132772"/>
              </p:ext>
            </p:extLst>
          </p:nvPr>
        </p:nvGraphicFramePr>
        <p:xfrm>
          <a:off x="441721" y="873457"/>
          <a:ext cx="11322649" cy="555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7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47738" y="2578447"/>
            <a:ext cx="25794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Corbel" panose="020B0503020204020204" pitchFamily="34" charset="0"/>
              </a:rPr>
              <a:t>Активизация позиции выпускников в процессе профессионального выбора </a:t>
            </a:r>
            <a:br>
              <a:rPr lang="ru-RU" sz="1600" dirty="0">
                <a:latin typeface="Corbel" panose="020B0503020204020204" pitchFamily="34" charset="0"/>
              </a:rPr>
            </a:br>
            <a:endParaRPr lang="ru-RU" sz="1600" dirty="0">
              <a:latin typeface="Corbel" panose="020B0503020204020204" pitchFamily="34" charset="0"/>
            </a:endParaRPr>
          </a:p>
          <a:p>
            <a:pPr algn="ctr">
              <a:lnSpc>
                <a:spcPct val="125000"/>
              </a:lnSpc>
            </a:pP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8127" y="1815689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1"/>
                </a:solidFill>
                <a:latin typeface="+mj-lt"/>
              </a:rPr>
              <a:t>01</a:t>
            </a:r>
            <a:endParaRPr lang="en-US" sz="4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06268" y="2590639"/>
            <a:ext cx="25794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100"/>
            </a:pPr>
            <a:r>
              <a:rPr lang="ru-RU" sz="1600" dirty="0">
                <a:latin typeface="Corbel" panose="020B0503020204020204" pitchFamily="34" charset="0"/>
              </a:rPr>
              <a:t>Отслеживание профессиональных планов выпускников и выявление основных тенденций</a:t>
            </a:r>
            <a:br>
              <a:rPr lang="ru-RU" sz="1600" dirty="0">
                <a:latin typeface="Corbel" panose="020B0503020204020204" pitchFamily="34" charset="0"/>
              </a:rPr>
            </a:b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76657" y="1815689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2"/>
                </a:solidFill>
                <a:latin typeface="+mj-lt"/>
              </a:rPr>
              <a:t>02</a:t>
            </a:r>
            <a:endParaRPr lang="en-US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510016" y="2590639"/>
            <a:ext cx="2962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100"/>
            </a:pPr>
            <a:r>
              <a:rPr lang="ru-RU" sz="1600" dirty="0">
                <a:latin typeface="Corbel" panose="020B0503020204020204" pitchFamily="34" charset="0"/>
              </a:rPr>
              <a:t>Отслеживание уровня готовности выпускников школ к профессиональному выбору в современных условиях </a:t>
            </a:r>
            <a:br>
              <a:rPr lang="ru-RU" sz="1600" dirty="0">
                <a:latin typeface="Corbel" panose="020B0503020204020204" pitchFamily="34" charset="0"/>
              </a:rPr>
            </a:b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35187" y="1815689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>
                <a:solidFill>
                  <a:schemeClr val="accent3"/>
                </a:solidFill>
                <a:latin typeface="+mj-lt"/>
              </a:rPr>
              <a:t>03</a:t>
            </a:r>
            <a:endParaRPr lang="en-US" sz="4400" b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18042" y="4879443"/>
            <a:ext cx="2795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100"/>
            </a:pPr>
            <a:r>
              <a:rPr lang="ru-RU" sz="1600" dirty="0">
                <a:latin typeface="Corbel" panose="020B0503020204020204" pitchFamily="34" charset="0"/>
              </a:rPr>
              <a:t>Выявление общей картины проблем профессионального выбора у выпускников школ </a:t>
            </a:r>
            <a:br>
              <a:rPr lang="ru-RU" sz="1600" dirty="0">
                <a:latin typeface="Corbel" panose="020B0503020204020204" pitchFamily="34" charset="0"/>
              </a:rPr>
            </a:b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88431" y="4110002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4"/>
                </a:solidFill>
                <a:latin typeface="+mj-lt"/>
              </a:rPr>
              <a:t>04</a:t>
            </a:r>
            <a:endParaRPr lang="en-US" sz="4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25183" y="4848376"/>
            <a:ext cx="3110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Corbel" panose="020B0503020204020204" pitchFamily="34" charset="0"/>
              </a:rPr>
              <a:t>Контроль достижений (изменения) </a:t>
            </a:r>
            <a:r>
              <a:rPr lang="ru-RU" sz="1600" dirty="0" smtClean="0">
                <a:latin typeface="Corbel" panose="020B0503020204020204" pitchFamily="34" charset="0"/>
              </a:rPr>
              <a:t>уровня готовности </a:t>
            </a:r>
            <a:r>
              <a:rPr lang="ru-RU" sz="1600" dirty="0">
                <a:latin typeface="Corbel" panose="020B0503020204020204" pitchFamily="34" charset="0"/>
              </a:rPr>
              <a:t>к профессиональному выбору у выпускников в отдельных ООО, МР </a:t>
            </a:r>
            <a:br>
              <a:rPr lang="ru-RU" sz="1600" dirty="0">
                <a:latin typeface="Corbel" panose="020B0503020204020204" pitchFamily="34" charset="0"/>
              </a:rPr>
            </a:b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93265" y="4110002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/>
                </a:solidFill>
                <a:latin typeface="+mj-lt"/>
              </a:rPr>
              <a:t>05</a:t>
            </a:r>
            <a:endParaRPr lang="en-US" sz="44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90051" y="412125"/>
            <a:ext cx="5811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ЗАДАЧИ МОНИТОРИНГА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3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9" grpId="0"/>
      <p:bldP spid="40" grpId="0"/>
      <p:bldP spid="47" grpId="0"/>
      <p:bldP spid="48" grpId="0"/>
      <p:bldP spid="51" grpId="0"/>
      <p:bldP spid="52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Образовательные ориентации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401423"/>
              </p:ext>
            </p:extLst>
          </p:nvPr>
        </p:nvGraphicFramePr>
        <p:xfrm>
          <a:off x="272956" y="832513"/>
          <a:ext cx="11663012" cy="566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9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Выбранные образовательные организации высшего образования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22037"/>
              </p:ext>
            </p:extLst>
          </p:nvPr>
        </p:nvGraphicFramePr>
        <p:xfrm>
          <a:off x="545910" y="1269244"/>
          <a:ext cx="11095630" cy="521347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145290"/>
                <a:gridCol w="1950340"/>
              </a:tblGrid>
              <a:tr h="465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ВУЗЫ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Доля указавших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ЯрГУ</a:t>
                      </a:r>
                      <a:r>
                        <a:rPr lang="ru-RU" sz="1600" b="0" dirty="0">
                          <a:effectLst/>
                        </a:rPr>
                        <a:t> (Ярославский государственный университет им. П.Г. Демидова)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18,2%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ЯГПУ (Ярославский государственный педагогический университет им. К.Д. Ушинского)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12,5%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ЯГТУ (Ярославский государственный технический университет)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10,8%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ЯГМУ (Ярославский государственный медицинский университет)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8,6%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СПбГУ (Санкт-Петербургский государственный университет)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3,1%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МГУ им. М.В. Ломоносова (Московский государственный университет им. М.В. Ломоносова)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2,5%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РГАТУ (Рыбинский государственный авиационный технический университет им. П.А. Соловьева)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2,3%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НИУ ВШЭ (Высшая школа экономики)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ЯВВУ ПВО (Ярославское высшее военное училище противовоздушной обороны)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1,9%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МУ МВД России (Московский университет МВД РФ им. В.Я. </a:t>
                      </a:r>
                      <a:r>
                        <a:rPr lang="ru-RU" sz="1600" b="0" dirty="0" err="1">
                          <a:effectLst/>
                        </a:rPr>
                        <a:t>Кикотя</a:t>
                      </a:r>
                      <a:r>
                        <a:rPr lang="ru-RU" sz="1600" b="0" dirty="0">
                          <a:effectLst/>
                        </a:rPr>
                        <a:t>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1,6%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6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Выбранные образовательные организации высшего образования Ярославской области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21725"/>
              </p:ext>
            </p:extLst>
          </p:nvPr>
        </p:nvGraphicFramePr>
        <p:xfrm>
          <a:off x="586853" y="1228298"/>
          <a:ext cx="11150221" cy="533988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295891"/>
                <a:gridCol w="1854330"/>
              </a:tblGrid>
              <a:tr h="406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ВУЗЫ ЯО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Доля указавших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ЯрГУ</a:t>
                      </a:r>
                      <a:r>
                        <a:rPr lang="ru-RU" sz="1600" b="0" dirty="0">
                          <a:effectLst/>
                        </a:rPr>
                        <a:t> (Ярославский государственный университет им. П.Г. Демидова)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32,2%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ЯГПУ (Ярославский государственный педагогический университет им. К.Д. Ушинского)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22,0%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ЯГТУ (Ярославский государственный технический университет)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19,1%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ЯГМУ (Ярославский государственный медицинский университет)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15,1%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0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РГАТУ (Рыбинский государственный авиационный технический университет им. П.А. Соловьева)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4,1%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ЯВВУ ПВО (Ярославское высшее военное училище противовоздушной обороны)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3,4%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ЯрГСХА</a:t>
                      </a:r>
                      <a:r>
                        <a:rPr lang="ru-RU" sz="1600" b="0" dirty="0">
                          <a:effectLst/>
                        </a:rPr>
                        <a:t> (Ярославская государственная сельскохозяйственная академия)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ЯГТИ (Ярославский государственный театральный институт)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МУБиНТ</a:t>
                      </a:r>
                      <a:r>
                        <a:rPr lang="ru-RU" sz="1600" b="0" dirty="0">
                          <a:effectLst/>
                        </a:rPr>
                        <a:t> (Международная академия бизнеса и новых технологий)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0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ФинУниверситет</a:t>
                      </a:r>
                      <a:r>
                        <a:rPr lang="ru-RU" sz="1600" b="0" dirty="0">
                          <a:effectLst/>
                        </a:rPr>
                        <a:t> в г. Ярославль (Финансовый университет при Правительстве РФ — филиал в г. Ярославль)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0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МФЮА в г. Ярославль (Московский финансово-юридический университет — филиал в г. Ярославль)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0,2%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1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Выбранные образовательные организации среднего профессионального образования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45033"/>
              </p:ext>
            </p:extLst>
          </p:nvPr>
        </p:nvGraphicFramePr>
        <p:xfrm>
          <a:off x="441721" y="1187347"/>
          <a:ext cx="11131580" cy="528169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8674599"/>
                <a:gridCol w="2456981"/>
              </a:tblGrid>
              <a:tr h="575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ОБРАЗОВАТЕЛЬНЫЕ ОРГАНИЗАЦИИ СПО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Доля указавших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ЯМК (Ярославский медицинский колледж)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23,3%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ЯГСК (Ярославский градостроительный колледж)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9,5%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ЯМК в г. Рыбинск (Ярославский медицинский колледж — филиал в г. Рыбинск)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7,8%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ЯПК (Ярославский педагогический колледж)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7,8%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ЯХУ (Ярославское художественное училище)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6,0%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РПК (Рыбинский полиграфический колледж)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4,3%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ЯПЭК (Ярославский промышленно-экономический колледж)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3,4%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27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Колледж ПГУПС в г. Ярославль (Колледж Петербургский государственный университет путей сообщения Александра I — в г. Ярославль)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2,6%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ЯКК (Ярославский колледж культуры)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2,6%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ВАК (Великосельский аграрный колледж)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2,6%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Колледж </a:t>
                      </a:r>
                      <a:r>
                        <a:rPr lang="ru-RU" sz="1500" b="0" dirty="0" err="1">
                          <a:effectLst/>
                        </a:rPr>
                        <a:t>ЯрГУ</a:t>
                      </a:r>
                      <a:r>
                        <a:rPr lang="ru-RU" sz="1500" b="0" dirty="0">
                          <a:effectLst/>
                        </a:rPr>
                        <a:t> (Колледж Ярославский государственный университет им. П.Г. Демидова)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2,6%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РЛТК (Рыбинский лесотехнический колледж)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2,6%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ЯКИП (Ярославский колледж индустрии питания)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2,6%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</a:rPr>
                        <a:t>ЯАМК (Ярославский автомеханический колледж)</a:t>
                      </a:r>
                      <a:endParaRPr lang="ru-RU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2,6%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5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867" y="412125"/>
            <a:ext cx="822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Окончательный выбор профессии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7344" y="2074328"/>
            <a:ext cx="2278244" cy="2278244"/>
            <a:chOff x="1833879" y="1894578"/>
            <a:chExt cx="2534194" cy="2534194"/>
          </a:xfrm>
        </p:grpSpPr>
        <p:sp>
          <p:nvSpPr>
            <p:cNvPr id="6" name="Donut 5"/>
            <p:cNvSpPr/>
            <p:nvPr/>
          </p:nvSpPr>
          <p:spPr>
            <a:xfrm>
              <a:off x="1833880" y="1894579"/>
              <a:ext cx="2534193" cy="2534193"/>
            </a:xfrm>
            <a:prstGeom prst="donut">
              <a:avLst>
                <a:gd name="adj" fmla="val 79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flipH="1">
              <a:off x="1833879" y="1894578"/>
              <a:ext cx="2534193" cy="2534193"/>
            </a:xfrm>
            <a:prstGeom prst="blockArc">
              <a:avLst>
                <a:gd name="adj1" fmla="val 6696005"/>
                <a:gd name="adj2" fmla="val 16182634"/>
                <a:gd name="adj3" fmla="val 79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6878" y="2074328"/>
            <a:ext cx="2278244" cy="2278244"/>
            <a:chOff x="1833879" y="1894578"/>
            <a:chExt cx="2534194" cy="2534194"/>
          </a:xfrm>
        </p:grpSpPr>
        <p:sp>
          <p:nvSpPr>
            <p:cNvPr id="10" name="Donut 9"/>
            <p:cNvSpPr/>
            <p:nvPr/>
          </p:nvSpPr>
          <p:spPr>
            <a:xfrm>
              <a:off x="1833880" y="1894579"/>
              <a:ext cx="2534193" cy="2534193"/>
            </a:xfrm>
            <a:prstGeom prst="donut">
              <a:avLst>
                <a:gd name="adj" fmla="val 79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 flipH="1">
              <a:off x="1833879" y="1894578"/>
              <a:ext cx="2534193" cy="2534193"/>
            </a:xfrm>
            <a:prstGeom prst="blockArc">
              <a:avLst>
                <a:gd name="adj1" fmla="val 9095616"/>
                <a:gd name="adj2" fmla="val 16182634"/>
                <a:gd name="adj3" fmla="val 797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16414" y="2074328"/>
            <a:ext cx="2278244" cy="2278244"/>
            <a:chOff x="1833879" y="1894578"/>
            <a:chExt cx="2534194" cy="2534194"/>
          </a:xfrm>
        </p:grpSpPr>
        <p:sp>
          <p:nvSpPr>
            <p:cNvPr id="13" name="Donut 12"/>
            <p:cNvSpPr/>
            <p:nvPr/>
          </p:nvSpPr>
          <p:spPr>
            <a:xfrm>
              <a:off x="1833880" y="1894579"/>
              <a:ext cx="2534193" cy="2534193"/>
            </a:xfrm>
            <a:prstGeom prst="donut">
              <a:avLst>
                <a:gd name="adj" fmla="val 79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flipH="1">
              <a:off x="1833879" y="1894578"/>
              <a:ext cx="2534193" cy="2534193"/>
            </a:xfrm>
            <a:prstGeom prst="blockArc">
              <a:avLst>
                <a:gd name="adj1" fmla="val 11406454"/>
                <a:gd name="adj2" fmla="val 16182634"/>
                <a:gd name="adj3" fmla="val 797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07815" y="2584799"/>
            <a:ext cx="1257300" cy="1257300"/>
            <a:chOff x="1707815" y="2584799"/>
            <a:chExt cx="1257300" cy="1257300"/>
          </a:xfrm>
        </p:grpSpPr>
        <p:sp>
          <p:nvSpPr>
            <p:cNvPr id="15" name="Oval 14"/>
            <p:cNvSpPr/>
            <p:nvPr/>
          </p:nvSpPr>
          <p:spPr>
            <a:xfrm>
              <a:off x="1707815" y="2584799"/>
              <a:ext cx="1257300" cy="1257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4376" y="2951839"/>
              <a:ext cx="120417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42,5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67350" y="2584799"/>
            <a:ext cx="1257300" cy="1257300"/>
            <a:chOff x="5467350" y="2584799"/>
            <a:chExt cx="1257300" cy="1257300"/>
          </a:xfrm>
        </p:grpSpPr>
        <p:sp>
          <p:nvSpPr>
            <p:cNvPr id="16" name="Oval 15"/>
            <p:cNvSpPr/>
            <p:nvPr/>
          </p:nvSpPr>
          <p:spPr>
            <a:xfrm>
              <a:off x="5467350" y="2584799"/>
              <a:ext cx="1257300" cy="125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93912" y="2951839"/>
              <a:ext cx="120417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33,1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226885" y="2584799"/>
            <a:ext cx="1257300" cy="1257300"/>
            <a:chOff x="9226885" y="2584799"/>
            <a:chExt cx="1257300" cy="1257300"/>
          </a:xfrm>
        </p:grpSpPr>
        <p:sp>
          <p:nvSpPr>
            <p:cNvPr id="17" name="Oval 16"/>
            <p:cNvSpPr/>
            <p:nvPr/>
          </p:nvSpPr>
          <p:spPr>
            <a:xfrm>
              <a:off x="9226885" y="2584799"/>
              <a:ext cx="1257300" cy="1257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53446" y="2951839"/>
              <a:ext cx="120417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24,4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37724" y="4706911"/>
            <a:ext cx="2797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Выбрал одну профессию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2575" y="5822757"/>
            <a:ext cx="24537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b="1" dirty="0" smtClean="0">
                <a:solidFill>
                  <a:schemeClr val="accent1"/>
                </a:solidFill>
              </a:rPr>
              <a:t>   41,4%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5566" y="4706911"/>
            <a:ext cx="392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Есть предположительные варианты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17582" y="5822756"/>
            <a:ext cx="2453700" cy="43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600" b="1" dirty="0" smtClean="0">
                <a:solidFill>
                  <a:schemeClr val="accent3"/>
                </a:solidFill>
              </a:rPr>
              <a:t>  </a:t>
            </a:r>
            <a:r>
              <a:rPr lang="ru-RU" sz="2000" b="1" dirty="0" smtClean="0">
                <a:solidFill>
                  <a:schemeClr val="accent3"/>
                </a:solidFill>
              </a:rPr>
              <a:t>33,1%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5358" y="4706911"/>
            <a:ext cx="1300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Не выбрал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51517" y="5858677"/>
            <a:ext cx="2453700" cy="43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b="1" dirty="0" smtClean="0">
                <a:solidFill>
                  <a:schemeClr val="accent5"/>
                </a:solidFill>
              </a:rPr>
              <a:t>25,5%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32" name="Rectangle 21"/>
          <p:cNvSpPr/>
          <p:nvPr/>
        </p:nvSpPr>
        <p:spPr>
          <a:xfrm>
            <a:off x="2363201" y="5233341"/>
            <a:ext cx="6916982" cy="43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2020/2021 учебный год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3" name="Straight Arrow Connector 11"/>
          <p:cNvCxnSpPr/>
          <p:nvPr/>
        </p:nvCxnSpPr>
        <p:spPr>
          <a:xfrm>
            <a:off x="2068058" y="3727516"/>
            <a:ext cx="616688" cy="0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1"/>
          <p:cNvCxnSpPr/>
          <p:nvPr/>
        </p:nvCxnSpPr>
        <p:spPr>
          <a:xfrm>
            <a:off x="4414798" y="5730184"/>
            <a:ext cx="616688" cy="0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6"/>
          <p:cNvCxnSpPr/>
          <p:nvPr/>
        </p:nvCxnSpPr>
        <p:spPr>
          <a:xfrm>
            <a:off x="5503585" y="5716536"/>
            <a:ext cx="616688" cy="0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8"/>
          <p:cNvCxnSpPr/>
          <p:nvPr/>
        </p:nvCxnSpPr>
        <p:spPr>
          <a:xfrm>
            <a:off x="6531050" y="5713572"/>
            <a:ext cx="616688" cy="0"/>
          </a:xfrm>
          <a:prstGeom prst="straightConnector1">
            <a:avLst/>
          </a:prstGeom>
          <a:ln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5" grpId="0"/>
      <p:bldP spid="26" grpId="0"/>
      <p:bldP spid="27" grpId="0"/>
      <p:bldP spid="28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Окончательный выбор профессии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092685"/>
              </p:ext>
            </p:extLst>
          </p:nvPr>
        </p:nvGraphicFramePr>
        <p:xfrm>
          <a:off x="641445" y="736978"/>
          <a:ext cx="11013743" cy="58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8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7A8B589C-3AA3-4FA4-A629-F32ED6F77CAD}"/>
              </a:ext>
            </a:extLst>
          </p:cNvPr>
          <p:cNvSpPr/>
          <p:nvPr/>
        </p:nvSpPr>
        <p:spPr>
          <a:xfrm>
            <a:off x="3967856" y="1273452"/>
            <a:ext cx="1453145" cy="810000"/>
          </a:xfrm>
          <a:custGeom>
            <a:avLst/>
            <a:gdLst>
              <a:gd name="connsiteX0" fmla="*/ 827703 w 1453145"/>
              <a:gd name="connsiteY0" fmla="*/ 0 h 810000"/>
              <a:gd name="connsiteX1" fmla="*/ 1048145 w 1453145"/>
              <a:gd name="connsiteY1" fmla="*/ 0 h 810000"/>
              <a:gd name="connsiteX2" fmla="*/ 1453145 w 1453145"/>
              <a:gd name="connsiteY2" fmla="*/ 405000 h 810000"/>
              <a:gd name="connsiteX3" fmla="*/ 1048145 w 1453145"/>
              <a:gd name="connsiteY3" fmla="*/ 810000 h 810000"/>
              <a:gd name="connsiteX4" fmla="*/ 0 w 1453145"/>
              <a:gd name="connsiteY4" fmla="*/ 810000 h 810000"/>
              <a:gd name="connsiteX5" fmla="*/ 38521 w 1453145"/>
              <a:gd name="connsiteY5" fmla="*/ 746592 h 810000"/>
              <a:gd name="connsiteX6" fmla="*/ 719189 w 1453145"/>
              <a:gd name="connsiteY6" fmla="*/ 65924 h 810000"/>
              <a:gd name="connsiteX7" fmla="*/ 827703 w 145314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5" h="810000">
                <a:moveTo>
                  <a:pt x="827703" y="0"/>
                </a:moveTo>
                <a:lnTo>
                  <a:pt x="1048145" y="0"/>
                </a:lnTo>
                <a:cubicBezTo>
                  <a:pt x="1271820" y="0"/>
                  <a:pt x="1453145" y="181325"/>
                  <a:pt x="1453145" y="405000"/>
                </a:cubicBezTo>
                <a:cubicBezTo>
                  <a:pt x="1453145" y="628675"/>
                  <a:pt x="1271820" y="810000"/>
                  <a:pt x="1048145" y="810000"/>
                </a:cubicBezTo>
                <a:lnTo>
                  <a:pt x="0" y="810000"/>
                </a:lnTo>
                <a:lnTo>
                  <a:pt x="38521" y="746592"/>
                </a:lnTo>
                <a:cubicBezTo>
                  <a:pt x="219666" y="478462"/>
                  <a:pt x="451059" y="247069"/>
                  <a:pt x="719189" y="65924"/>
                </a:cubicBezTo>
                <a:lnTo>
                  <a:pt x="8277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="" xmlns:a16="http://schemas.microsoft.com/office/drawing/2014/main" id="{F15FCDC1-9ED5-480F-B327-7A79797B012E}"/>
              </a:ext>
            </a:extLst>
          </p:cNvPr>
          <p:cNvSpPr/>
          <p:nvPr/>
        </p:nvSpPr>
        <p:spPr>
          <a:xfrm>
            <a:off x="6771000" y="1273452"/>
            <a:ext cx="1453146" cy="810000"/>
          </a:xfrm>
          <a:custGeom>
            <a:avLst/>
            <a:gdLst>
              <a:gd name="connsiteX0" fmla="*/ 405000 w 1453146"/>
              <a:gd name="connsiteY0" fmla="*/ 0 h 810000"/>
              <a:gd name="connsiteX1" fmla="*/ 625442 w 1453146"/>
              <a:gd name="connsiteY1" fmla="*/ 0 h 810000"/>
              <a:gd name="connsiteX2" fmla="*/ 733956 w 1453146"/>
              <a:gd name="connsiteY2" fmla="*/ 65924 h 810000"/>
              <a:gd name="connsiteX3" fmla="*/ 1414624 w 1453146"/>
              <a:gd name="connsiteY3" fmla="*/ 746592 h 810000"/>
              <a:gd name="connsiteX4" fmla="*/ 1453146 w 1453146"/>
              <a:gd name="connsiteY4" fmla="*/ 810000 h 810000"/>
              <a:gd name="connsiteX5" fmla="*/ 405000 w 1453146"/>
              <a:gd name="connsiteY5" fmla="*/ 810000 h 810000"/>
              <a:gd name="connsiteX6" fmla="*/ 0 w 1453146"/>
              <a:gd name="connsiteY6" fmla="*/ 405000 h 810000"/>
              <a:gd name="connsiteX7" fmla="*/ 405000 w 145314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6" h="810000">
                <a:moveTo>
                  <a:pt x="405000" y="0"/>
                </a:moveTo>
                <a:lnTo>
                  <a:pt x="625442" y="0"/>
                </a:lnTo>
                <a:lnTo>
                  <a:pt x="733956" y="65924"/>
                </a:lnTo>
                <a:cubicBezTo>
                  <a:pt x="1002086" y="247069"/>
                  <a:pt x="1233479" y="478462"/>
                  <a:pt x="1414624" y="746592"/>
                </a:cubicBezTo>
                <a:lnTo>
                  <a:pt x="145314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="" xmlns:a16="http://schemas.microsoft.com/office/drawing/2014/main" id="{792A1828-CD59-4918-B873-0C87513B2450}"/>
              </a:ext>
            </a:extLst>
          </p:cNvPr>
          <p:cNvSpPr/>
          <p:nvPr/>
        </p:nvSpPr>
        <p:spPr>
          <a:xfrm>
            <a:off x="3619594" y="2160947"/>
            <a:ext cx="1334466" cy="810000"/>
          </a:xfrm>
          <a:custGeom>
            <a:avLst/>
            <a:gdLst>
              <a:gd name="connsiteX0" fmla="*/ 301181 w 1334466"/>
              <a:gd name="connsiteY0" fmla="*/ 0 h 810000"/>
              <a:gd name="connsiteX1" fmla="*/ 929466 w 1334466"/>
              <a:gd name="connsiteY1" fmla="*/ 0 h 810000"/>
              <a:gd name="connsiteX2" fmla="*/ 1334466 w 1334466"/>
              <a:gd name="connsiteY2" fmla="*/ 405000 h 810000"/>
              <a:gd name="connsiteX3" fmla="*/ 929466 w 1334466"/>
              <a:gd name="connsiteY3" fmla="*/ 810000 h 810000"/>
              <a:gd name="connsiteX4" fmla="*/ 0 w 1334466"/>
              <a:gd name="connsiteY4" fmla="*/ 810000 h 810000"/>
              <a:gd name="connsiteX5" fmla="*/ 7603 w 1334466"/>
              <a:gd name="connsiteY5" fmla="*/ 760185 h 810000"/>
              <a:gd name="connsiteX6" fmla="*/ 260556 w 1334466"/>
              <a:gd name="connsiteY6" fmla="*/ 66871 h 810000"/>
              <a:gd name="connsiteX7" fmla="*/ 301181 w 13344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466" h="810000">
                <a:moveTo>
                  <a:pt x="301181" y="0"/>
                </a:moveTo>
                <a:lnTo>
                  <a:pt x="929466" y="0"/>
                </a:lnTo>
                <a:cubicBezTo>
                  <a:pt x="1153141" y="0"/>
                  <a:pt x="1334466" y="181325"/>
                  <a:pt x="1334466" y="405000"/>
                </a:cubicBezTo>
                <a:cubicBezTo>
                  <a:pt x="1334466" y="628675"/>
                  <a:pt x="1153141" y="810000"/>
                  <a:pt x="929466" y="810000"/>
                </a:cubicBezTo>
                <a:lnTo>
                  <a:pt x="0" y="810000"/>
                </a:lnTo>
                <a:lnTo>
                  <a:pt x="7603" y="760185"/>
                </a:lnTo>
                <a:cubicBezTo>
                  <a:pt x="57956" y="514116"/>
                  <a:pt x="144174" y="281111"/>
                  <a:pt x="260556" y="66871"/>
                </a:cubicBezTo>
                <a:lnTo>
                  <a:pt x="3011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3EC05210-B351-42CA-93A0-ADADB19F964D}"/>
              </a:ext>
            </a:extLst>
          </p:cNvPr>
          <p:cNvSpPr/>
          <p:nvPr/>
        </p:nvSpPr>
        <p:spPr>
          <a:xfrm>
            <a:off x="7260310" y="2160947"/>
            <a:ext cx="1312096" cy="810000"/>
          </a:xfrm>
          <a:custGeom>
            <a:avLst/>
            <a:gdLst>
              <a:gd name="connsiteX0" fmla="*/ 405000 w 1312096"/>
              <a:gd name="connsiteY0" fmla="*/ 0 h 810000"/>
              <a:gd name="connsiteX1" fmla="*/ 1010915 w 1312096"/>
              <a:gd name="connsiteY1" fmla="*/ 0 h 810000"/>
              <a:gd name="connsiteX2" fmla="*/ 1051540 w 1312096"/>
              <a:gd name="connsiteY2" fmla="*/ 66871 h 810000"/>
              <a:gd name="connsiteX3" fmla="*/ 1304493 w 1312096"/>
              <a:gd name="connsiteY3" fmla="*/ 760185 h 810000"/>
              <a:gd name="connsiteX4" fmla="*/ 1312096 w 1312096"/>
              <a:gd name="connsiteY4" fmla="*/ 810000 h 810000"/>
              <a:gd name="connsiteX5" fmla="*/ 405000 w 1312096"/>
              <a:gd name="connsiteY5" fmla="*/ 810000 h 810000"/>
              <a:gd name="connsiteX6" fmla="*/ 0 w 1312096"/>
              <a:gd name="connsiteY6" fmla="*/ 405000 h 810000"/>
              <a:gd name="connsiteX7" fmla="*/ 405000 w 131209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096" h="810000">
                <a:moveTo>
                  <a:pt x="405000" y="0"/>
                </a:moveTo>
                <a:lnTo>
                  <a:pt x="1010915" y="0"/>
                </a:lnTo>
                <a:lnTo>
                  <a:pt x="1051540" y="66871"/>
                </a:lnTo>
                <a:cubicBezTo>
                  <a:pt x="1167922" y="281111"/>
                  <a:pt x="1254140" y="514116"/>
                  <a:pt x="1304493" y="760185"/>
                </a:cubicBezTo>
                <a:lnTo>
                  <a:pt x="131209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48C324DD-2070-4E77-A09E-93543E114F36}"/>
              </a:ext>
            </a:extLst>
          </p:cNvPr>
          <p:cNvSpPr/>
          <p:nvPr/>
        </p:nvSpPr>
        <p:spPr>
          <a:xfrm>
            <a:off x="3576000" y="3047649"/>
            <a:ext cx="922500" cy="810000"/>
          </a:xfrm>
          <a:custGeom>
            <a:avLst/>
            <a:gdLst>
              <a:gd name="connsiteX0" fmla="*/ 31888 w 922500"/>
              <a:gd name="connsiteY0" fmla="*/ 0 h 810000"/>
              <a:gd name="connsiteX1" fmla="*/ 517500 w 922500"/>
              <a:gd name="connsiteY1" fmla="*/ 0 h 810000"/>
              <a:gd name="connsiteX2" fmla="*/ 922500 w 922500"/>
              <a:gd name="connsiteY2" fmla="*/ 405000 h 810000"/>
              <a:gd name="connsiteX3" fmla="*/ 517500 w 922500"/>
              <a:gd name="connsiteY3" fmla="*/ 810000 h 810000"/>
              <a:gd name="connsiteX4" fmla="*/ 39107 w 922500"/>
              <a:gd name="connsiteY4" fmla="*/ 810000 h 810000"/>
              <a:gd name="connsiteX5" fmla="*/ 13010 w 922500"/>
              <a:gd name="connsiteY5" fmla="*/ 639006 h 810000"/>
              <a:gd name="connsiteX6" fmla="*/ 0 w 922500"/>
              <a:gd name="connsiteY6" fmla="*/ 381351 h 810000"/>
              <a:gd name="connsiteX7" fmla="*/ 13010 w 922500"/>
              <a:gd name="connsiteY7" fmla="*/ 123696 h 810000"/>
              <a:gd name="connsiteX8" fmla="*/ 31888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31888" y="0"/>
                </a:moveTo>
                <a:lnTo>
                  <a:pt x="517500" y="0"/>
                </a:lnTo>
                <a:cubicBezTo>
                  <a:pt x="741175" y="0"/>
                  <a:pt x="922500" y="181325"/>
                  <a:pt x="922500" y="405000"/>
                </a:cubicBezTo>
                <a:cubicBezTo>
                  <a:pt x="922500" y="628675"/>
                  <a:pt x="741175" y="810000"/>
                  <a:pt x="517500" y="810000"/>
                </a:cubicBezTo>
                <a:lnTo>
                  <a:pt x="39107" y="810000"/>
                </a:lnTo>
                <a:lnTo>
                  <a:pt x="13010" y="639006"/>
                </a:lnTo>
                <a:cubicBezTo>
                  <a:pt x="4407" y="554291"/>
                  <a:pt x="0" y="468336"/>
                  <a:pt x="0" y="381351"/>
                </a:cubicBezTo>
                <a:cubicBezTo>
                  <a:pt x="0" y="294366"/>
                  <a:pt x="4407" y="208410"/>
                  <a:pt x="13010" y="123696"/>
                </a:cubicBezTo>
                <a:lnTo>
                  <a:pt x="318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="" xmlns:a16="http://schemas.microsoft.com/office/drawing/2014/main" id="{90B863F5-A153-47D3-9437-334ABFFC1E0A}"/>
              </a:ext>
            </a:extLst>
          </p:cNvPr>
          <p:cNvSpPr/>
          <p:nvPr/>
        </p:nvSpPr>
        <p:spPr>
          <a:xfrm>
            <a:off x="7693500" y="3047649"/>
            <a:ext cx="922500" cy="810000"/>
          </a:xfrm>
          <a:custGeom>
            <a:avLst/>
            <a:gdLst>
              <a:gd name="connsiteX0" fmla="*/ 405000 w 922500"/>
              <a:gd name="connsiteY0" fmla="*/ 0 h 810000"/>
              <a:gd name="connsiteX1" fmla="*/ 890612 w 922500"/>
              <a:gd name="connsiteY1" fmla="*/ 0 h 810000"/>
              <a:gd name="connsiteX2" fmla="*/ 909490 w 922500"/>
              <a:gd name="connsiteY2" fmla="*/ 123696 h 810000"/>
              <a:gd name="connsiteX3" fmla="*/ 922500 w 922500"/>
              <a:gd name="connsiteY3" fmla="*/ 381351 h 810000"/>
              <a:gd name="connsiteX4" fmla="*/ 909490 w 922500"/>
              <a:gd name="connsiteY4" fmla="*/ 639006 h 810000"/>
              <a:gd name="connsiteX5" fmla="*/ 883393 w 922500"/>
              <a:gd name="connsiteY5" fmla="*/ 810000 h 810000"/>
              <a:gd name="connsiteX6" fmla="*/ 405000 w 922500"/>
              <a:gd name="connsiteY6" fmla="*/ 810000 h 810000"/>
              <a:gd name="connsiteX7" fmla="*/ 0 w 922500"/>
              <a:gd name="connsiteY7" fmla="*/ 405000 h 810000"/>
              <a:gd name="connsiteX8" fmla="*/ 405000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405000" y="0"/>
                </a:moveTo>
                <a:lnTo>
                  <a:pt x="890612" y="0"/>
                </a:lnTo>
                <a:lnTo>
                  <a:pt x="909490" y="123696"/>
                </a:lnTo>
                <a:cubicBezTo>
                  <a:pt x="918093" y="208410"/>
                  <a:pt x="922500" y="294366"/>
                  <a:pt x="922500" y="381351"/>
                </a:cubicBezTo>
                <a:cubicBezTo>
                  <a:pt x="922500" y="468336"/>
                  <a:pt x="918093" y="554291"/>
                  <a:pt x="909490" y="639006"/>
                </a:cubicBezTo>
                <a:lnTo>
                  <a:pt x="88339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="" xmlns:a16="http://schemas.microsoft.com/office/drawing/2014/main" id="{AE79E730-83DE-4035-BA1D-2144948F6B51}"/>
              </a:ext>
            </a:extLst>
          </p:cNvPr>
          <p:cNvSpPr/>
          <p:nvPr/>
        </p:nvSpPr>
        <p:spPr>
          <a:xfrm>
            <a:off x="7260311" y="3934351"/>
            <a:ext cx="1304877" cy="810000"/>
          </a:xfrm>
          <a:custGeom>
            <a:avLst/>
            <a:gdLst>
              <a:gd name="connsiteX0" fmla="*/ 405000 w 1304877"/>
              <a:gd name="connsiteY0" fmla="*/ 0 h 810000"/>
              <a:gd name="connsiteX1" fmla="*/ 1304877 w 1304877"/>
              <a:gd name="connsiteY1" fmla="*/ 0 h 810000"/>
              <a:gd name="connsiteX2" fmla="*/ 1304493 w 1304877"/>
              <a:gd name="connsiteY2" fmla="*/ 2517 h 810000"/>
              <a:gd name="connsiteX3" fmla="*/ 1051540 w 1304877"/>
              <a:gd name="connsiteY3" fmla="*/ 695831 h 810000"/>
              <a:gd name="connsiteX4" fmla="*/ 982181 w 1304877"/>
              <a:gd name="connsiteY4" fmla="*/ 810000 h 810000"/>
              <a:gd name="connsiteX5" fmla="*/ 405000 w 1304877"/>
              <a:gd name="connsiteY5" fmla="*/ 810000 h 810000"/>
              <a:gd name="connsiteX6" fmla="*/ 0 w 1304877"/>
              <a:gd name="connsiteY6" fmla="*/ 405000 h 810000"/>
              <a:gd name="connsiteX7" fmla="*/ 405000 w 1304877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877" h="810000">
                <a:moveTo>
                  <a:pt x="405000" y="0"/>
                </a:moveTo>
                <a:lnTo>
                  <a:pt x="1304877" y="0"/>
                </a:lnTo>
                <a:lnTo>
                  <a:pt x="1304493" y="2517"/>
                </a:lnTo>
                <a:cubicBezTo>
                  <a:pt x="1254140" y="248586"/>
                  <a:pt x="1167922" y="481590"/>
                  <a:pt x="1051540" y="695831"/>
                </a:cubicBezTo>
                <a:lnTo>
                  <a:pt x="98218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D5CD020B-AE20-48EA-A983-F34B0BA1B5B9}"/>
              </a:ext>
            </a:extLst>
          </p:cNvPr>
          <p:cNvSpPr/>
          <p:nvPr/>
        </p:nvSpPr>
        <p:spPr>
          <a:xfrm>
            <a:off x="3627056" y="3935937"/>
            <a:ext cx="1332695" cy="810000"/>
          </a:xfrm>
          <a:custGeom>
            <a:avLst/>
            <a:gdLst>
              <a:gd name="connsiteX0" fmla="*/ 0 w 1332695"/>
              <a:gd name="connsiteY0" fmla="*/ 0 h 810000"/>
              <a:gd name="connsiteX1" fmla="*/ 927695 w 1332695"/>
              <a:gd name="connsiteY1" fmla="*/ 0 h 810000"/>
              <a:gd name="connsiteX2" fmla="*/ 1332695 w 1332695"/>
              <a:gd name="connsiteY2" fmla="*/ 405000 h 810000"/>
              <a:gd name="connsiteX3" fmla="*/ 927695 w 1332695"/>
              <a:gd name="connsiteY3" fmla="*/ 810000 h 810000"/>
              <a:gd name="connsiteX4" fmla="*/ 323418 w 1332695"/>
              <a:gd name="connsiteY4" fmla="*/ 810000 h 810000"/>
              <a:gd name="connsiteX5" fmla="*/ 253095 w 1332695"/>
              <a:gd name="connsiteY5" fmla="*/ 694245 h 810000"/>
              <a:gd name="connsiteX6" fmla="*/ 142 w 1332695"/>
              <a:gd name="connsiteY6" fmla="*/ 931 h 810000"/>
              <a:gd name="connsiteX7" fmla="*/ 0 w 133269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695" h="810000">
                <a:moveTo>
                  <a:pt x="0" y="0"/>
                </a:moveTo>
                <a:lnTo>
                  <a:pt x="927695" y="0"/>
                </a:lnTo>
                <a:cubicBezTo>
                  <a:pt x="1151370" y="0"/>
                  <a:pt x="1332695" y="181325"/>
                  <a:pt x="1332695" y="405000"/>
                </a:cubicBezTo>
                <a:cubicBezTo>
                  <a:pt x="1332695" y="628675"/>
                  <a:pt x="1151370" y="810000"/>
                  <a:pt x="927695" y="810000"/>
                </a:cubicBezTo>
                <a:lnTo>
                  <a:pt x="323418" y="810000"/>
                </a:lnTo>
                <a:lnTo>
                  <a:pt x="253095" y="694245"/>
                </a:lnTo>
                <a:cubicBezTo>
                  <a:pt x="136713" y="480004"/>
                  <a:pt x="50495" y="247000"/>
                  <a:pt x="142" y="9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49D5F229-1751-4505-9A4E-D1A13C1A86C4}"/>
              </a:ext>
            </a:extLst>
          </p:cNvPr>
          <p:cNvSpPr/>
          <p:nvPr/>
        </p:nvSpPr>
        <p:spPr>
          <a:xfrm>
            <a:off x="3998034" y="4824225"/>
            <a:ext cx="1422966" cy="810000"/>
          </a:xfrm>
          <a:custGeom>
            <a:avLst/>
            <a:gdLst>
              <a:gd name="connsiteX0" fmla="*/ 0 w 1422966"/>
              <a:gd name="connsiteY0" fmla="*/ 0 h 810000"/>
              <a:gd name="connsiteX1" fmla="*/ 1017966 w 1422966"/>
              <a:gd name="connsiteY1" fmla="*/ 0 h 810000"/>
              <a:gd name="connsiteX2" fmla="*/ 1422966 w 1422966"/>
              <a:gd name="connsiteY2" fmla="*/ 405000 h 810000"/>
              <a:gd name="connsiteX3" fmla="*/ 1017966 w 1422966"/>
              <a:gd name="connsiteY3" fmla="*/ 810000 h 810000"/>
              <a:gd name="connsiteX4" fmla="*/ 879294 w 1422966"/>
              <a:gd name="connsiteY4" fmla="*/ 810000 h 810000"/>
              <a:gd name="connsiteX5" fmla="*/ 689010 w 1422966"/>
              <a:gd name="connsiteY5" fmla="*/ 694399 h 810000"/>
              <a:gd name="connsiteX6" fmla="*/ 8342 w 1422966"/>
              <a:gd name="connsiteY6" fmla="*/ 13731 h 810000"/>
              <a:gd name="connsiteX7" fmla="*/ 0 w 14229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966" h="810000">
                <a:moveTo>
                  <a:pt x="0" y="0"/>
                </a:moveTo>
                <a:lnTo>
                  <a:pt x="1017966" y="0"/>
                </a:lnTo>
                <a:cubicBezTo>
                  <a:pt x="1241641" y="0"/>
                  <a:pt x="1422966" y="181325"/>
                  <a:pt x="1422966" y="405000"/>
                </a:cubicBezTo>
                <a:cubicBezTo>
                  <a:pt x="1422966" y="628675"/>
                  <a:pt x="1241641" y="810000"/>
                  <a:pt x="1017966" y="810000"/>
                </a:cubicBezTo>
                <a:lnTo>
                  <a:pt x="879294" y="810000"/>
                </a:lnTo>
                <a:lnTo>
                  <a:pt x="689010" y="694399"/>
                </a:lnTo>
                <a:cubicBezTo>
                  <a:pt x="420880" y="513254"/>
                  <a:pt x="189487" y="281861"/>
                  <a:pt x="8342" y="137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225C18A8-D35C-4136-9D48-1D8B7154A28A}"/>
              </a:ext>
            </a:extLst>
          </p:cNvPr>
          <p:cNvSpPr/>
          <p:nvPr/>
        </p:nvSpPr>
        <p:spPr>
          <a:xfrm>
            <a:off x="6771000" y="4829766"/>
            <a:ext cx="1419600" cy="810000"/>
          </a:xfrm>
          <a:custGeom>
            <a:avLst/>
            <a:gdLst>
              <a:gd name="connsiteX0" fmla="*/ 405000 w 1419600"/>
              <a:gd name="connsiteY0" fmla="*/ 0 h 810000"/>
              <a:gd name="connsiteX1" fmla="*/ 1419600 w 1419600"/>
              <a:gd name="connsiteY1" fmla="*/ 0 h 810000"/>
              <a:gd name="connsiteX2" fmla="*/ 1414624 w 1419600"/>
              <a:gd name="connsiteY2" fmla="*/ 8190 h 810000"/>
              <a:gd name="connsiteX3" fmla="*/ 733956 w 1419600"/>
              <a:gd name="connsiteY3" fmla="*/ 688858 h 810000"/>
              <a:gd name="connsiteX4" fmla="*/ 534551 w 1419600"/>
              <a:gd name="connsiteY4" fmla="*/ 810000 h 810000"/>
              <a:gd name="connsiteX5" fmla="*/ 405000 w 1419600"/>
              <a:gd name="connsiteY5" fmla="*/ 810000 h 810000"/>
              <a:gd name="connsiteX6" fmla="*/ 0 w 1419600"/>
              <a:gd name="connsiteY6" fmla="*/ 405000 h 810000"/>
              <a:gd name="connsiteX7" fmla="*/ 405000 w 1419600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600" h="810000">
                <a:moveTo>
                  <a:pt x="405000" y="0"/>
                </a:moveTo>
                <a:lnTo>
                  <a:pt x="1419600" y="0"/>
                </a:lnTo>
                <a:lnTo>
                  <a:pt x="1414624" y="8190"/>
                </a:lnTo>
                <a:cubicBezTo>
                  <a:pt x="1233479" y="276320"/>
                  <a:pt x="1002086" y="507713"/>
                  <a:pt x="733956" y="688858"/>
                </a:cubicBezTo>
                <a:lnTo>
                  <a:pt x="53455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8E6DD147-578B-40E5-865B-0D2F1B54188E}"/>
              </a:ext>
            </a:extLst>
          </p:cNvPr>
          <p:cNvSpPr/>
          <p:nvPr/>
        </p:nvSpPr>
        <p:spPr>
          <a:xfrm>
            <a:off x="1731000" y="1273452"/>
            <a:ext cx="3064558" cy="810000"/>
          </a:xfrm>
          <a:custGeom>
            <a:avLst/>
            <a:gdLst>
              <a:gd name="connsiteX0" fmla="*/ 405000 w 3064558"/>
              <a:gd name="connsiteY0" fmla="*/ 0 h 810000"/>
              <a:gd name="connsiteX1" fmla="*/ 3064558 w 3064558"/>
              <a:gd name="connsiteY1" fmla="*/ 0 h 810000"/>
              <a:gd name="connsiteX2" fmla="*/ 2956044 w 3064558"/>
              <a:gd name="connsiteY2" fmla="*/ 65924 h 810000"/>
              <a:gd name="connsiteX3" fmla="*/ 2275376 w 3064558"/>
              <a:gd name="connsiteY3" fmla="*/ 746592 h 810000"/>
              <a:gd name="connsiteX4" fmla="*/ 2236855 w 3064558"/>
              <a:gd name="connsiteY4" fmla="*/ 810000 h 810000"/>
              <a:gd name="connsiteX5" fmla="*/ 405000 w 3064558"/>
              <a:gd name="connsiteY5" fmla="*/ 810000 h 810000"/>
              <a:gd name="connsiteX6" fmla="*/ 0 w 3064558"/>
              <a:gd name="connsiteY6" fmla="*/ 405000 h 810000"/>
              <a:gd name="connsiteX7" fmla="*/ 40500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405000" y="0"/>
                </a:moveTo>
                <a:lnTo>
                  <a:pt x="3064558" y="0"/>
                </a:lnTo>
                <a:lnTo>
                  <a:pt x="2956044" y="65924"/>
                </a:lnTo>
                <a:cubicBezTo>
                  <a:pt x="2687914" y="247069"/>
                  <a:pt x="2456521" y="478462"/>
                  <a:pt x="2275376" y="746592"/>
                </a:cubicBezTo>
                <a:lnTo>
                  <a:pt x="2236855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2A4228D2-FEAE-4DBA-BFEB-1349A506ADF4}"/>
              </a:ext>
            </a:extLst>
          </p:cNvPr>
          <p:cNvSpPr/>
          <p:nvPr/>
        </p:nvSpPr>
        <p:spPr>
          <a:xfrm>
            <a:off x="7396442" y="1273452"/>
            <a:ext cx="3064558" cy="810000"/>
          </a:xfrm>
          <a:custGeom>
            <a:avLst/>
            <a:gdLst>
              <a:gd name="connsiteX0" fmla="*/ 0 w 3064558"/>
              <a:gd name="connsiteY0" fmla="*/ 0 h 810000"/>
              <a:gd name="connsiteX1" fmla="*/ 2659558 w 3064558"/>
              <a:gd name="connsiteY1" fmla="*/ 0 h 810000"/>
              <a:gd name="connsiteX2" fmla="*/ 3064558 w 3064558"/>
              <a:gd name="connsiteY2" fmla="*/ 405000 h 810000"/>
              <a:gd name="connsiteX3" fmla="*/ 2659558 w 3064558"/>
              <a:gd name="connsiteY3" fmla="*/ 810000 h 810000"/>
              <a:gd name="connsiteX4" fmla="*/ 827704 w 3064558"/>
              <a:gd name="connsiteY4" fmla="*/ 810000 h 810000"/>
              <a:gd name="connsiteX5" fmla="*/ 789182 w 3064558"/>
              <a:gd name="connsiteY5" fmla="*/ 746592 h 810000"/>
              <a:gd name="connsiteX6" fmla="*/ 108514 w 3064558"/>
              <a:gd name="connsiteY6" fmla="*/ 65924 h 810000"/>
              <a:gd name="connsiteX7" fmla="*/ 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0" y="0"/>
                </a:moveTo>
                <a:lnTo>
                  <a:pt x="2659558" y="0"/>
                </a:lnTo>
                <a:cubicBezTo>
                  <a:pt x="2883233" y="0"/>
                  <a:pt x="3064558" y="181325"/>
                  <a:pt x="3064558" y="405000"/>
                </a:cubicBezTo>
                <a:cubicBezTo>
                  <a:pt x="3064558" y="628675"/>
                  <a:pt x="2883233" y="810000"/>
                  <a:pt x="2659558" y="810000"/>
                </a:cubicBezTo>
                <a:lnTo>
                  <a:pt x="827704" y="810000"/>
                </a:lnTo>
                <a:lnTo>
                  <a:pt x="789182" y="746592"/>
                </a:lnTo>
                <a:cubicBezTo>
                  <a:pt x="608037" y="478462"/>
                  <a:pt x="376644" y="247069"/>
                  <a:pt x="108514" y="6592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FC0FC4BB-C632-4B5F-B527-297584F8F151}"/>
              </a:ext>
            </a:extLst>
          </p:cNvPr>
          <p:cNvSpPr/>
          <p:nvPr/>
        </p:nvSpPr>
        <p:spPr>
          <a:xfrm>
            <a:off x="1264061" y="2160947"/>
            <a:ext cx="2656715" cy="810000"/>
          </a:xfrm>
          <a:custGeom>
            <a:avLst/>
            <a:gdLst>
              <a:gd name="connsiteX0" fmla="*/ 405000 w 2656715"/>
              <a:gd name="connsiteY0" fmla="*/ 0 h 810000"/>
              <a:gd name="connsiteX1" fmla="*/ 2656715 w 2656715"/>
              <a:gd name="connsiteY1" fmla="*/ 0 h 810000"/>
              <a:gd name="connsiteX2" fmla="*/ 2616090 w 2656715"/>
              <a:gd name="connsiteY2" fmla="*/ 66871 h 810000"/>
              <a:gd name="connsiteX3" fmla="*/ 2363137 w 2656715"/>
              <a:gd name="connsiteY3" fmla="*/ 760185 h 810000"/>
              <a:gd name="connsiteX4" fmla="*/ 2355534 w 2656715"/>
              <a:gd name="connsiteY4" fmla="*/ 810000 h 810000"/>
              <a:gd name="connsiteX5" fmla="*/ 405000 w 2656715"/>
              <a:gd name="connsiteY5" fmla="*/ 810000 h 810000"/>
              <a:gd name="connsiteX6" fmla="*/ 0 w 2656715"/>
              <a:gd name="connsiteY6" fmla="*/ 405000 h 810000"/>
              <a:gd name="connsiteX7" fmla="*/ 405000 w 265671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6715" h="810000">
                <a:moveTo>
                  <a:pt x="405000" y="0"/>
                </a:moveTo>
                <a:lnTo>
                  <a:pt x="2656715" y="0"/>
                </a:lnTo>
                <a:lnTo>
                  <a:pt x="2616090" y="66871"/>
                </a:lnTo>
                <a:cubicBezTo>
                  <a:pt x="2499708" y="281111"/>
                  <a:pt x="2413490" y="514116"/>
                  <a:pt x="2363137" y="760185"/>
                </a:cubicBezTo>
                <a:lnTo>
                  <a:pt x="2355534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223D72AE-FFD9-41CC-9D46-0443531BF32F}"/>
              </a:ext>
            </a:extLst>
          </p:cNvPr>
          <p:cNvSpPr/>
          <p:nvPr/>
        </p:nvSpPr>
        <p:spPr>
          <a:xfrm>
            <a:off x="8271226" y="2160947"/>
            <a:ext cx="2679085" cy="810000"/>
          </a:xfrm>
          <a:custGeom>
            <a:avLst/>
            <a:gdLst>
              <a:gd name="connsiteX0" fmla="*/ 0 w 2679085"/>
              <a:gd name="connsiteY0" fmla="*/ 0 h 810000"/>
              <a:gd name="connsiteX1" fmla="*/ 2274085 w 2679085"/>
              <a:gd name="connsiteY1" fmla="*/ 0 h 810000"/>
              <a:gd name="connsiteX2" fmla="*/ 2679085 w 2679085"/>
              <a:gd name="connsiteY2" fmla="*/ 405000 h 810000"/>
              <a:gd name="connsiteX3" fmla="*/ 2274085 w 2679085"/>
              <a:gd name="connsiteY3" fmla="*/ 810000 h 810000"/>
              <a:gd name="connsiteX4" fmla="*/ 301181 w 2679085"/>
              <a:gd name="connsiteY4" fmla="*/ 810000 h 810000"/>
              <a:gd name="connsiteX5" fmla="*/ 293578 w 2679085"/>
              <a:gd name="connsiteY5" fmla="*/ 760185 h 810000"/>
              <a:gd name="connsiteX6" fmla="*/ 40625 w 2679085"/>
              <a:gd name="connsiteY6" fmla="*/ 66871 h 810000"/>
              <a:gd name="connsiteX7" fmla="*/ 0 w 267908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9085" h="810000">
                <a:moveTo>
                  <a:pt x="0" y="0"/>
                </a:moveTo>
                <a:lnTo>
                  <a:pt x="2274085" y="0"/>
                </a:lnTo>
                <a:cubicBezTo>
                  <a:pt x="2497760" y="0"/>
                  <a:pt x="2679085" y="181325"/>
                  <a:pt x="2679085" y="405000"/>
                </a:cubicBezTo>
                <a:cubicBezTo>
                  <a:pt x="2679085" y="628675"/>
                  <a:pt x="2497760" y="810000"/>
                  <a:pt x="2274085" y="810000"/>
                </a:cubicBezTo>
                <a:lnTo>
                  <a:pt x="301181" y="810000"/>
                </a:lnTo>
                <a:lnTo>
                  <a:pt x="293578" y="760185"/>
                </a:lnTo>
                <a:cubicBezTo>
                  <a:pt x="243225" y="514116"/>
                  <a:pt x="157007" y="281111"/>
                  <a:pt x="40625" y="6687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1C281C5E-9287-4D3A-8E86-DBC37599ABBB}"/>
              </a:ext>
            </a:extLst>
          </p:cNvPr>
          <p:cNvSpPr/>
          <p:nvPr/>
        </p:nvSpPr>
        <p:spPr>
          <a:xfrm>
            <a:off x="808501" y="3047649"/>
            <a:ext cx="2806607" cy="810000"/>
          </a:xfrm>
          <a:custGeom>
            <a:avLst/>
            <a:gdLst>
              <a:gd name="connsiteX0" fmla="*/ 405000 w 2806607"/>
              <a:gd name="connsiteY0" fmla="*/ 0 h 810000"/>
              <a:gd name="connsiteX1" fmla="*/ 2799388 w 2806607"/>
              <a:gd name="connsiteY1" fmla="*/ 0 h 810000"/>
              <a:gd name="connsiteX2" fmla="*/ 2780510 w 2806607"/>
              <a:gd name="connsiteY2" fmla="*/ 123696 h 810000"/>
              <a:gd name="connsiteX3" fmla="*/ 2767500 w 2806607"/>
              <a:gd name="connsiteY3" fmla="*/ 381351 h 810000"/>
              <a:gd name="connsiteX4" fmla="*/ 2780510 w 2806607"/>
              <a:gd name="connsiteY4" fmla="*/ 639006 h 810000"/>
              <a:gd name="connsiteX5" fmla="*/ 2806607 w 2806607"/>
              <a:gd name="connsiteY5" fmla="*/ 810000 h 810000"/>
              <a:gd name="connsiteX6" fmla="*/ 405000 w 2806607"/>
              <a:gd name="connsiteY6" fmla="*/ 810000 h 810000"/>
              <a:gd name="connsiteX7" fmla="*/ 0 w 2806607"/>
              <a:gd name="connsiteY7" fmla="*/ 405000 h 810000"/>
              <a:gd name="connsiteX8" fmla="*/ 405000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405000" y="0"/>
                </a:moveTo>
                <a:lnTo>
                  <a:pt x="2799388" y="0"/>
                </a:lnTo>
                <a:lnTo>
                  <a:pt x="2780510" y="123696"/>
                </a:lnTo>
                <a:cubicBezTo>
                  <a:pt x="2771907" y="208410"/>
                  <a:pt x="2767500" y="294366"/>
                  <a:pt x="2767500" y="381351"/>
                </a:cubicBezTo>
                <a:cubicBezTo>
                  <a:pt x="2767500" y="468336"/>
                  <a:pt x="2771907" y="554291"/>
                  <a:pt x="2780510" y="639006"/>
                </a:cubicBezTo>
                <a:lnTo>
                  <a:pt x="2806607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099AEBEA-68AB-49AE-A25E-F2A14718DC7A}"/>
              </a:ext>
            </a:extLst>
          </p:cNvPr>
          <p:cNvSpPr/>
          <p:nvPr/>
        </p:nvSpPr>
        <p:spPr>
          <a:xfrm>
            <a:off x="8576894" y="3047649"/>
            <a:ext cx="2806607" cy="810000"/>
          </a:xfrm>
          <a:custGeom>
            <a:avLst/>
            <a:gdLst>
              <a:gd name="connsiteX0" fmla="*/ 7219 w 2806607"/>
              <a:gd name="connsiteY0" fmla="*/ 0 h 810000"/>
              <a:gd name="connsiteX1" fmla="*/ 2401607 w 2806607"/>
              <a:gd name="connsiteY1" fmla="*/ 0 h 810000"/>
              <a:gd name="connsiteX2" fmla="*/ 2806607 w 2806607"/>
              <a:gd name="connsiteY2" fmla="*/ 405000 h 810000"/>
              <a:gd name="connsiteX3" fmla="*/ 2401607 w 2806607"/>
              <a:gd name="connsiteY3" fmla="*/ 810000 h 810000"/>
              <a:gd name="connsiteX4" fmla="*/ 0 w 2806607"/>
              <a:gd name="connsiteY4" fmla="*/ 810000 h 810000"/>
              <a:gd name="connsiteX5" fmla="*/ 26097 w 2806607"/>
              <a:gd name="connsiteY5" fmla="*/ 639006 h 810000"/>
              <a:gd name="connsiteX6" fmla="*/ 39107 w 2806607"/>
              <a:gd name="connsiteY6" fmla="*/ 381351 h 810000"/>
              <a:gd name="connsiteX7" fmla="*/ 26097 w 2806607"/>
              <a:gd name="connsiteY7" fmla="*/ 123696 h 810000"/>
              <a:gd name="connsiteX8" fmla="*/ 7219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7219" y="0"/>
                </a:moveTo>
                <a:lnTo>
                  <a:pt x="2401607" y="0"/>
                </a:lnTo>
                <a:cubicBezTo>
                  <a:pt x="2625282" y="0"/>
                  <a:pt x="2806607" y="181325"/>
                  <a:pt x="2806607" y="405000"/>
                </a:cubicBezTo>
                <a:cubicBezTo>
                  <a:pt x="2806607" y="628675"/>
                  <a:pt x="2625282" y="810000"/>
                  <a:pt x="2401607" y="810000"/>
                </a:cubicBezTo>
                <a:lnTo>
                  <a:pt x="0" y="810000"/>
                </a:lnTo>
                <a:lnTo>
                  <a:pt x="26097" y="639006"/>
                </a:lnTo>
                <a:cubicBezTo>
                  <a:pt x="34700" y="554291"/>
                  <a:pt x="39107" y="468336"/>
                  <a:pt x="39107" y="381351"/>
                </a:cubicBezTo>
                <a:cubicBezTo>
                  <a:pt x="39107" y="294366"/>
                  <a:pt x="34700" y="208410"/>
                  <a:pt x="26097" y="123696"/>
                </a:cubicBezTo>
                <a:lnTo>
                  <a:pt x="721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454BFD6A-D133-4873-8B3C-32405A13104C}"/>
              </a:ext>
            </a:extLst>
          </p:cNvPr>
          <p:cNvSpPr/>
          <p:nvPr/>
        </p:nvSpPr>
        <p:spPr>
          <a:xfrm>
            <a:off x="8242492" y="3934351"/>
            <a:ext cx="2707819" cy="810000"/>
          </a:xfrm>
          <a:custGeom>
            <a:avLst/>
            <a:gdLst>
              <a:gd name="connsiteX0" fmla="*/ 322696 w 2707819"/>
              <a:gd name="connsiteY0" fmla="*/ 0 h 810000"/>
              <a:gd name="connsiteX1" fmla="*/ 2302819 w 2707819"/>
              <a:gd name="connsiteY1" fmla="*/ 0 h 810000"/>
              <a:gd name="connsiteX2" fmla="*/ 2707819 w 2707819"/>
              <a:gd name="connsiteY2" fmla="*/ 405000 h 810000"/>
              <a:gd name="connsiteX3" fmla="*/ 2302819 w 2707819"/>
              <a:gd name="connsiteY3" fmla="*/ 810000 h 810000"/>
              <a:gd name="connsiteX4" fmla="*/ 0 w 2707819"/>
              <a:gd name="connsiteY4" fmla="*/ 810000 h 810000"/>
              <a:gd name="connsiteX5" fmla="*/ 69359 w 2707819"/>
              <a:gd name="connsiteY5" fmla="*/ 695831 h 810000"/>
              <a:gd name="connsiteX6" fmla="*/ 322312 w 2707819"/>
              <a:gd name="connsiteY6" fmla="*/ 2517 h 810000"/>
              <a:gd name="connsiteX7" fmla="*/ 322696 w 270781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819" h="810000">
                <a:moveTo>
                  <a:pt x="322696" y="0"/>
                </a:moveTo>
                <a:lnTo>
                  <a:pt x="2302819" y="0"/>
                </a:lnTo>
                <a:cubicBezTo>
                  <a:pt x="2526494" y="0"/>
                  <a:pt x="2707819" y="181325"/>
                  <a:pt x="2707819" y="405000"/>
                </a:cubicBezTo>
                <a:cubicBezTo>
                  <a:pt x="2707819" y="628675"/>
                  <a:pt x="2526494" y="810000"/>
                  <a:pt x="2302819" y="810000"/>
                </a:cubicBezTo>
                <a:lnTo>
                  <a:pt x="0" y="810000"/>
                </a:lnTo>
                <a:lnTo>
                  <a:pt x="69359" y="695831"/>
                </a:lnTo>
                <a:cubicBezTo>
                  <a:pt x="185741" y="481590"/>
                  <a:pt x="271959" y="248586"/>
                  <a:pt x="322312" y="2517"/>
                </a:cubicBezTo>
                <a:lnTo>
                  <a:pt x="322696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845C86C9-5C98-49B9-9E51-A5917CE9A78D}"/>
              </a:ext>
            </a:extLst>
          </p:cNvPr>
          <p:cNvSpPr/>
          <p:nvPr/>
        </p:nvSpPr>
        <p:spPr>
          <a:xfrm>
            <a:off x="1269751" y="3935937"/>
            <a:ext cx="2680723" cy="810000"/>
          </a:xfrm>
          <a:custGeom>
            <a:avLst/>
            <a:gdLst>
              <a:gd name="connsiteX0" fmla="*/ 405000 w 2680723"/>
              <a:gd name="connsiteY0" fmla="*/ 0 h 810000"/>
              <a:gd name="connsiteX1" fmla="*/ 2357305 w 2680723"/>
              <a:gd name="connsiteY1" fmla="*/ 0 h 810000"/>
              <a:gd name="connsiteX2" fmla="*/ 2357447 w 2680723"/>
              <a:gd name="connsiteY2" fmla="*/ 931 h 810000"/>
              <a:gd name="connsiteX3" fmla="*/ 2610400 w 2680723"/>
              <a:gd name="connsiteY3" fmla="*/ 694245 h 810000"/>
              <a:gd name="connsiteX4" fmla="*/ 2680723 w 2680723"/>
              <a:gd name="connsiteY4" fmla="*/ 810000 h 810000"/>
              <a:gd name="connsiteX5" fmla="*/ 405000 w 2680723"/>
              <a:gd name="connsiteY5" fmla="*/ 810000 h 810000"/>
              <a:gd name="connsiteX6" fmla="*/ 0 w 2680723"/>
              <a:gd name="connsiteY6" fmla="*/ 405000 h 810000"/>
              <a:gd name="connsiteX7" fmla="*/ 405000 w 2680723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723" h="810000">
                <a:moveTo>
                  <a:pt x="405000" y="0"/>
                </a:moveTo>
                <a:lnTo>
                  <a:pt x="2357305" y="0"/>
                </a:lnTo>
                <a:lnTo>
                  <a:pt x="2357447" y="931"/>
                </a:lnTo>
                <a:cubicBezTo>
                  <a:pt x="2407800" y="247000"/>
                  <a:pt x="2494018" y="480004"/>
                  <a:pt x="2610400" y="694245"/>
                </a:cubicBezTo>
                <a:lnTo>
                  <a:pt x="268072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D2EA28F0-EBA7-4CD7-9B59-21FDC3373497}"/>
              </a:ext>
            </a:extLst>
          </p:cNvPr>
          <p:cNvSpPr/>
          <p:nvPr/>
        </p:nvSpPr>
        <p:spPr>
          <a:xfrm>
            <a:off x="1731000" y="4824225"/>
            <a:ext cx="3146328" cy="810000"/>
          </a:xfrm>
          <a:custGeom>
            <a:avLst/>
            <a:gdLst>
              <a:gd name="connsiteX0" fmla="*/ 405000 w 3146328"/>
              <a:gd name="connsiteY0" fmla="*/ 0 h 810000"/>
              <a:gd name="connsiteX1" fmla="*/ 2267034 w 3146328"/>
              <a:gd name="connsiteY1" fmla="*/ 0 h 810000"/>
              <a:gd name="connsiteX2" fmla="*/ 2275376 w 3146328"/>
              <a:gd name="connsiteY2" fmla="*/ 13731 h 810000"/>
              <a:gd name="connsiteX3" fmla="*/ 2956044 w 3146328"/>
              <a:gd name="connsiteY3" fmla="*/ 694399 h 810000"/>
              <a:gd name="connsiteX4" fmla="*/ 3146328 w 3146328"/>
              <a:gd name="connsiteY4" fmla="*/ 810000 h 810000"/>
              <a:gd name="connsiteX5" fmla="*/ 405000 w 3146328"/>
              <a:gd name="connsiteY5" fmla="*/ 810000 h 810000"/>
              <a:gd name="connsiteX6" fmla="*/ 0 w 3146328"/>
              <a:gd name="connsiteY6" fmla="*/ 405000 h 810000"/>
              <a:gd name="connsiteX7" fmla="*/ 405000 w 314632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328" h="810000">
                <a:moveTo>
                  <a:pt x="405000" y="0"/>
                </a:moveTo>
                <a:lnTo>
                  <a:pt x="2267034" y="0"/>
                </a:lnTo>
                <a:lnTo>
                  <a:pt x="2275376" y="13731"/>
                </a:lnTo>
                <a:cubicBezTo>
                  <a:pt x="2456521" y="281861"/>
                  <a:pt x="2687914" y="513254"/>
                  <a:pt x="2956044" y="694399"/>
                </a:cubicBezTo>
                <a:lnTo>
                  <a:pt x="3146328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21B61015-76FE-4AFD-B413-E6348842598C}"/>
              </a:ext>
            </a:extLst>
          </p:cNvPr>
          <p:cNvSpPr/>
          <p:nvPr/>
        </p:nvSpPr>
        <p:spPr>
          <a:xfrm>
            <a:off x="7305552" y="4829766"/>
            <a:ext cx="3155449" cy="810000"/>
          </a:xfrm>
          <a:custGeom>
            <a:avLst/>
            <a:gdLst>
              <a:gd name="connsiteX0" fmla="*/ 885049 w 3155449"/>
              <a:gd name="connsiteY0" fmla="*/ 0 h 810000"/>
              <a:gd name="connsiteX1" fmla="*/ 2750449 w 3155449"/>
              <a:gd name="connsiteY1" fmla="*/ 0 h 810000"/>
              <a:gd name="connsiteX2" fmla="*/ 3155449 w 3155449"/>
              <a:gd name="connsiteY2" fmla="*/ 405000 h 810000"/>
              <a:gd name="connsiteX3" fmla="*/ 2750449 w 3155449"/>
              <a:gd name="connsiteY3" fmla="*/ 810000 h 810000"/>
              <a:gd name="connsiteX4" fmla="*/ 0 w 3155449"/>
              <a:gd name="connsiteY4" fmla="*/ 810000 h 810000"/>
              <a:gd name="connsiteX5" fmla="*/ 199405 w 3155449"/>
              <a:gd name="connsiteY5" fmla="*/ 688858 h 810000"/>
              <a:gd name="connsiteX6" fmla="*/ 880073 w 3155449"/>
              <a:gd name="connsiteY6" fmla="*/ 8190 h 810000"/>
              <a:gd name="connsiteX7" fmla="*/ 885049 w 315544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449" h="810000">
                <a:moveTo>
                  <a:pt x="885049" y="0"/>
                </a:moveTo>
                <a:lnTo>
                  <a:pt x="2750449" y="0"/>
                </a:lnTo>
                <a:cubicBezTo>
                  <a:pt x="2974124" y="0"/>
                  <a:pt x="3155449" y="181325"/>
                  <a:pt x="3155449" y="405000"/>
                </a:cubicBezTo>
                <a:cubicBezTo>
                  <a:pt x="3155449" y="628675"/>
                  <a:pt x="2974124" y="810000"/>
                  <a:pt x="2750449" y="810000"/>
                </a:cubicBezTo>
                <a:lnTo>
                  <a:pt x="0" y="810000"/>
                </a:lnTo>
                <a:lnTo>
                  <a:pt x="199405" y="688858"/>
                </a:lnTo>
                <a:cubicBezTo>
                  <a:pt x="467535" y="507713"/>
                  <a:pt x="698928" y="276320"/>
                  <a:pt x="880073" y="8190"/>
                </a:cubicBezTo>
                <a:lnTo>
                  <a:pt x="88504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C8B0357-93B2-49CE-A193-648F04156F87}"/>
              </a:ext>
            </a:extLst>
          </p:cNvPr>
          <p:cNvSpPr txBox="1"/>
          <p:nvPr/>
        </p:nvSpPr>
        <p:spPr>
          <a:xfrm>
            <a:off x="4564607" y="1324509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  <a:endParaRPr lang="ru-RU" sz="40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73A37DD-10FF-46BF-A31F-D22EF97A8BBF}"/>
              </a:ext>
            </a:extLst>
          </p:cNvPr>
          <p:cNvSpPr txBox="1"/>
          <p:nvPr/>
        </p:nvSpPr>
        <p:spPr>
          <a:xfrm>
            <a:off x="4059750" y="2211211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  <a:endParaRPr lang="ru-RU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5AF80EE-961F-4837-999B-F5E6AC908462}"/>
              </a:ext>
            </a:extLst>
          </p:cNvPr>
          <p:cNvSpPr txBox="1"/>
          <p:nvPr/>
        </p:nvSpPr>
        <p:spPr>
          <a:xfrm>
            <a:off x="3685313" y="3099499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  <a:endParaRPr lang="ru-RU" sz="4000" b="1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B2AA3E9-E9A6-4BA8-A84A-B9CE1892A0DA}"/>
              </a:ext>
            </a:extLst>
          </p:cNvPr>
          <p:cNvSpPr txBox="1"/>
          <p:nvPr/>
        </p:nvSpPr>
        <p:spPr>
          <a:xfrm>
            <a:off x="4647074" y="4900027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5</a:t>
            </a:r>
            <a:endParaRPr lang="ru-RU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26C86BF-08CE-4C70-ABC4-771C5D8F09A4}"/>
              </a:ext>
            </a:extLst>
          </p:cNvPr>
          <p:cNvSpPr txBox="1"/>
          <p:nvPr/>
        </p:nvSpPr>
        <p:spPr>
          <a:xfrm>
            <a:off x="4059750" y="3985408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4</a:t>
            </a:r>
            <a:endParaRPr lang="ru-RU" sz="4000" b="1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26374D1-48F3-413A-BE94-73EA9A6666C5}"/>
              </a:ext>
            </a:extLst>
          </p:cNvPr>
          <p:cNvSpPr txBox="1"/>
          <p:nvPr/>
        </p:nvSpPr>
        <p:spPr>
          <a:xfrm>
            <a:off x="6992831" y="4876662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6</a:t>
            </a:r>
            <a:endParaRPr lang="ru-RU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8AB5825-47C6-4715-9114-3BAF66413FB9}"/>
              </a:ext>
            </a:extLst>
          </p:cNvPr>
          <p:cNvSpPr txBox="1"/>
          <p:nvPr/>
        </p:nvSpPr>
        <p:spPr>
          <a:xfrm>
            <a:off x="7497573" y="4019333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7</a:t>
            </a:r>
            <a:endParaRPr lang="ru-RU" sz="40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5C8380F-8A10-48AE-BDFE-2D9D0C0C80C7}"/>
              </a:ext>
            </a:extLst>
          </p:cNvPr>
          <p:cNvSpPr txBox="1"/>
          <p:nvPr/>
        </p:nvSpPr>
        <p:spPr>
          <a:xfrm>
            <a:off x="7484101" y="2207251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9</a:t>
            </a:r>
            <a:endParaRPr lang="ru-RU" sz="4000" b="1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2830A00-047E-490C-B3CF-3CEE929A2E79}"/>
              </a:ext>
            </a:extLst>
          </p:cNvPr>
          <p:cNvSpPr txBox="1"/>
          <p:nvPr/>
        </p:nvSpPr>
        <p:spPr>
          <a:xfrm>
            <a:off x="6915721" y="1324509"/>
            <a:ext cx="7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10</a:t>
            </a:r>
            <a:endParaRPr lang="ru-RU" sz="4000" b="1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60333C2-B7DB-4B64-BF28-B8B11B8BEBDC}"/>
              </a:ext>
            </a:extLst>
          </p:cNvPr>
          <p:cNvSpPr txBox="1"/>
          <p:nvPr/>
        </p:nvSpPr>
        <p:spPr>
          <a:xfrm>
            <a:off x="7842029" y="3078714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8</a:t>
            </a:r>
            <a:endParaRPr lang="ru-RU" sz="40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3B74CA6-19D8-47D5-9CFC-30427F4FC6D9}"/>
              </a:ext>
            </a:extLst>
          </p:cNvPr>
          <p:cNvSpPr txBox="1"/>
          <p:nvPr/>
        </p:nvSpPr>
        <p:spPr>
          <a:xfrm>
            <a:off x="1694893" y="132865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Школа</a:t>
            </a:r>
            <a:endParaRPr lang="ru-RU" sz="1600" b="1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2E17E58-CFD5-4597-9E50-E38594095551}"/>
              </a:ext>
            </a:extLst>
          </p:cNvPr>
          <p:cNvSpPr txBox="1"/>
          <p:nvPr/>
        </p:nvSpPr>
        <p:spPr>
          <a:xfrm>
            <a:off x="3179893" y="1738627"/>
            <a:ext cx="792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43,8%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95BD765-1EFF-4801-BEE6-95672AED9CFB}"/>
              </a:ext>
            </a:extLst>
          </p:cNvPr>
          <p:cNvSpPr txBox="1"/>
          <p:nvPr/>
        </p:nvSpPr>
        <p:spPr>
          <a:xfrm>
            <a:off x="1123582" y="2272766"/>
            <a:ext cx="2315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Центр «Ресурс»</a:t>
            </a:r>
            <a:endParaRPr lang="ru-RU" sz="1600" b="1" dirty="0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B6EF2479-0AB9-49AD-B492-E8E2B497E989}"/>
              </a:ext>
            </a:extLst>
          </p:cNvPr>
          <p:cNvSpPr txBox="1"/>
          <p:nvPr/>
        </p:nvSpPr>
        <p:spPr>
          <a:xfrm>
            <a:off x="2610112" y="2584024"/>
            <a:ext cx="101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24,8%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C19BEDA-EBA2-4A1F-A967-4F04E38AD67A}"/>
              </a:ext>
            </a:extLst>
          </p:cNvPr>
          <p:cNvSpPr txBox="1"/>
          <p:nvPr/>
        </p:nvSpPr>
        <p:spPr>
          <a:xfrm>
            <a:off x="1382070" y="4046963"/>
            <a:ext cx="2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Центры занятости населения</a:t>
            </a:r>
            <a:endParaRPr lang="ru-RU" sz="1600" b="1" dirty="0"/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11ECD810-D742-4934-AB4D-ABC27325C45E}"/>
              </a:ext>
            </a:extLst>
          </p:cNvPr>
          <p:cNvSpPr txBox="1"/>
          <p:nvPr/>
        </p:nvSpPr>
        <p:spPr>
          <a:xfrm>
            <a:off x="2996460" y="4392147"/>
            <a:ext cx="770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5,4%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7E716E2-6859-4DEC-83A1-FB98919691D2}"/>
              </a:ext>
            </a:extLst>
          </p:cNvPr>
          <p:cNvSpPr txBox="1"/>
          <p:nvPr/>
        </p:nvSpPr>
        <p:spPr>
          <a:xfrm>
            <a:off x="1791021" y="4938217"/>
            <a:ext cx="211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Учреждения профориентации</a:t>
            </a:r>
            <a:endParaRPr lang="ru-RU" sz="1600" b="1" dirty="0"/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9C74116B-BF92-45D7-92DC-BD1DA78B4918}"/>
              </a:ext>
            </a:extLst>
          </p:cNvPr>
          <p:cNvSpPr txBox="1"/>
          <p:nvPr/>
        </p:nvSpPr>
        <p:spPr>
          <a:xfrm>
            <a:off x="3780849" y="5291277"/>
            <a:ext cx="82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4,9%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7A8E7F9C-EB48-47A1-AE67-99B06B0879F3}"/>
              </a:ext>
            </a:extLst>
          </p:cNvPr>
          <p:cNvSpPr txBox="1"/>
          <p:nvPr/>
        </p:nvSpPr>
        <p:spPr>
          <a:xfrm>
            <a:off x="982637" y="3051847"/>
            <a:ext cx="2471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Организации высшего  и профессионального </a:t>
            </a:r>
          </a:p>
          <a:p>
            <a:r>
              <a:rPr lang="ru-RU" sz="1500" b="1" dirty="0" smtClean="0"/>
              <a:t>образования</a:t>
            </a:r>
            <a:endParaRPr lang="ru-RU" sz="1500" b="1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0A6EB8A6-6B2E-4F13-A47E-DB16C6C57238}"/>
              </a:ext>
            </a:extLst>
          </p:cNvPr>
          <p:cNvSpPr txBox="1"/>
          <p:nvPr/>
        </p:nvSpPr>
        <p:spPr>
          <a:xfrm>
            <a:off x="2848399" y="3501997"/>
            <a:ext cx="808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18,5%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B0796CD0-B05D-4299-A2C9-31B4ACDE3179}"/>
              </a:ext>
            </a:extLst>
          </p:cNvPr>
          <p:cNvSpPr txBox="1"/>
          <p:nvPr/>
        </p:nvSpPr>
        <p:spPr>
          <a:xfrm>
            <a:off x="8810501" y="3099499"/>
            <a:ext cx="23393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/>
              <a:t>Учреждения дополнительного образования</a:t>
            </a:r>
            <a:endParaRPr lang="ru-RU" sz="1500" b="1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34EF4FA-DECA-49DF-977C-0810FAF9D3EF}"/>
              </a:ext>
            </a:extLst>
          </p:cNvPr>
          <p:cNvSpPr txBox="1"/>
          <p:nvPr/>
        </p:nvSpPr>
        <p:spPr>
          <a:xfrm>
            <a:off x="8636089" y="3532774"/>
            <a:ext cx="107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3,2%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3684A0D-95A5-4CA2-BABF-20F096916D8F}"/>
              </a:ext>
            </a:extLst>
          </p:cNvPr>
          <p:cNvSpPr txBox="1"/>
          <p:nvPr/>
        </p:nvSpPr>
        <p:spPr>
          <a:xfrm>
            <a:off x="8552586" y="4944782"/>
            <a:ext cx="188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Возможное место работы</a:t>
            </a:r>
            <a:endParaRPr lang="ru-RU" sz="1600" b="1" dirty="0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345DC36E-98FC-4501-842E-645E8209DB00}"/>
              </a:ext>
            </a:extLst>
          </p:cNvPr>
          <p:cNvSpPr txBox="1"/>
          <p:nvPr/>
        </p:nvSpPr>
        <p:spPr>
          <a:xfrm>
            <a:off x="7830979" y="5234766"/>
            <a:ext cx="56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E9B196C-4948-4F4A-B708-3F5BA1926E93}"/>
              </a:ext>
            </a:extLst>
          </p:cNvPr>
          <p:cNvSpPr txBox="1"/>
          <p:nvPr/>
        </p:nvSpPr>
        <p:spPr>
          <a:xfrm>
            <a:off x="9200725" y="3935937"/>
            <a:ext cx="158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ППМС и молодежные центры</a:t>
            </a:r>
            <a:endParaRPr lang="ru-RU" sz="1600" b="1" dirty="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52A93D86-2C83-4DEA-B7FE-C04577E53668}"/>
              </a:ext>
            </a:extLst>
          </p:cNvPr>
          <p:cNvSpPr txBox="1"/>
          <p:nvPr/>
        </p:nvSpPr>
        <p:spPr>
          <a:xfrm>
            <a:off x="8426527" y="4321031"/>
            <a:ext cx="733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3,4%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37976638-BA04-427D-B2E2-77604C3A66C3}"/>
              </a:ext>
            </a:extLst>
          </p:cNvPr>
          <p:cNvSpPr txBox="1"/>
          <p:nvPr/>
        </p:nvSpPr>
        <p:spPr>
          <a:xfrm>
            <a:off x="9553661" y="2278065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Интернет</a:t>
            </a:r>
            <a:endParaRPr lang="ru-RU" sz="1600" b="1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2FAF2178-14B1-4E60-BBA0-D403DB6E8AE6}"/>
              </a:ext>
            </a:extLst>
          </p:cNvPr>
          <p:cNvSpPr txBox="1"/>
          <p:nvPr/>
        </p:nvSpPr>
        <p:spPr>
          <a:xfrm>
            <a:off x="8616000" y="2460524"/>
            <a:ext cx="64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2,9%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DD34420F-28DD-43E5-961E-767E5DEC997B}"/>
              </a:ext>
            </a:extLst>
          </p:cNvPr>
          <p:cNvSpPr txBox="1"/>
          <p:nvPr/>
        </p:nvSpPr>
        <p:spPr>
          <a:xfrm>
            <a:off x="9154876" y="1325598"/>
            <a:ext cx="1318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Курсы</a:t>
            </a:r>
            <a:endParaRPr lang="ru-RU" sz="1600" b="1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EC384741-26D1-45AD-AF64-AB2855B920B1}"/>
              </a:ext>
            </a:extLst>
          </p:cNvPr>
          <p:cNvSpPr txBox="1"/>
          <p:nvPr/>
        </p:nvSpPr>
        <p:spPr>
          <a:xfrm>
            <a:off x="8253319" y="1664152"/>
            <a:ext cx="805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2,8%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D446D9CB-0B0A-49CF-9088-B5B8F9711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127524" y="2460524"/>
            <a:ext cx="1936952" cy="193695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42280" y="291986"/>
            <a:ext cx="11041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Куда можно обратиться за помощью в выборе профессии?</a:t>
            </a:r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*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45DC36E-98FC-4501-842E-645E8209DB00}"/>
              </a:ext>
            </a:extLst>
          </p:cNvPr>
          <p:cNvSpPr txBox="1"/>
          <p:nvPr/>
        </p:nvSpPr>
        <p:spPr>
          <a:xfrm>
            <a:off x="7916358" y="6323193"/>
            <a:ext cx="420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/>
                </a:solidFill>
              </a:rPr>
              <a:t>* Ответ дали 16,2% респондентов</a:t>
            </a:r>
            <a:endParaRPr lang="ru-RU" sz="1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50125" y="71150"/>
            <a:ext cx="11928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</a:rPr>
              <a:t>Интегральный коэффициент готовности к профессиональному выбору</a:t>
            </a:r>
            <a:endParaRPr lang="ru-RU" sz="25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593721"/>
            <a:ext cx="5024204" cy="60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892119" y="2848453"/>
            <a:ext cx="5155016" cy="785284"/>
            <a:chOff x="6892119" y="2848453"/>
            <a:chExt cx="5155016" cy="785284"/>
          </a:xfrm>
        </p:grpSpPr>
        <p:grpSp>
          <p:nvGrpSpPr>
            <p:cNvPr id="7" name="Group 108"/>
            <p:cNvGrpSpPr/>
            <p:nvPr/>
          </p:nvGrpSpPr>
          <p:grpSpPr>
            <a:xfrm>
              <a:off x="6892119" y="2848453"/>
              <a:ext cx="5155016" cy="785284"/>
              <a:chOff x="793398" y="3518155"/>
              <a:chExt cx="3956023" cy="785284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93398" y="3518155"/>
                <a:ext cx="3956023" cy="785284"/>
              </a:xfrm>
              <a:prstGeom prst="roundRect">
                <a:avLst>
                  <a:gd name="adj" fmla="val 705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52050" y="3722932"/>
                <a:ext cx="3235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СРЕДНЕЕ ЗНАЧЕНИЕ  ПО ЯО – 0,33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8" name="Picture 4" descr="https://cdn-icons-png.flaticon.com/512/7626/762688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057" y="2934081"/>
              <a:ext cx="546748" cy="546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38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91069" y="30206"/>
            <a:ext cx="117448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</a:rPr>
              <a:t>Динамика интегрального коэффициента готовности к профессиональному выбору</a:t>
            </a:r>
            <a:endParaRPr lang="ru-RU" sz="25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1" y="909110"/>
            <a:ext cx="4411236" cy="53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52" y="909110"/>
            <a:ext cx="4579945" cy="55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615451" y="6043942"/>
            <a:ext cx="4426421" cy="580507"/>
            <a:chOff x="6892119" y="3053229"/>
            <a:chExt cx="4228587" cy="580507"/>
          </a:xfrm>
        </p:grpSpPr>
        <p:grpSp>
          <p:nvGrpSpPr>
            <p:cNvPr id="6" name="Group 108"/>
            <p:cNvGrpSpPr/>
            <p:nvPr/>
          </p:nvGrpSpPr>
          <p:grpSpPr>
            <a:xfrm>
              <a:off x="6892119" y="3053229"/>
              <a:ext cx="4228587" cy="580507"/>
              <a:chOff x="793398" y="3722931"/>
              <a:chExt cx="3245067" cy="58050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93398" y="3722931"/>
                <a:ext cx="3183932" cy="580507"/>
              </a:xfrm>
              <a:prstGeom prst="roundRect">
                <a:avLst>
                  <a:gd name="adj" fmla="val 705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49497" y="3867556"/>
                <a:ext cx="2888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</a:rPr>
                  <a:t>СРЕДНЕЕ ЗНАЧЕНИЕ  ПО ЯО – 0,33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" name="Picture 4" descr="https://cdn-icons-png.flaticon.com/512/7626/762688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710" y="3099678"/>
              <a:ext cx="436730" cy="436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1981181" y="6044358"/>
            <a:ext cx="4501683" cy="580507"/>
            <a:chOff x="6892119" y="3053229"/>
            <a:chExt cx="4228587" cy="580507"/>
          </a:xfrm>
        </p:grpSpPr>
        <p:grpSp>
          <p:nvGrpSpPr>
            <p:cNvPr id="12" name="Group 108"/>
            <p:cNvGrpSpPr/>
            <p:nvPr/>
          </p:nvGrpSpPr>
          <p:grpSpPr>
            <a:xfrm>
              <a:off x="6892119" y="3053229"/>
              <a:ext cx="4228587" cy="580507"/>
              <a:chOff x="793398" y="3722931"/>
              <a:chExt cx="3245067" cy="580507"/>
            </a:xfrm>
          </p:grpSpPr>
          <p:sp>
            <p:nvSpPr>
              <p:cNvPr id="14" name="Rounded Rectangle 7"/>
              <p:cNvSpPr/>
              <p:nvPr/>
            </p:nvSpPr>
            <p:spPr>
              <a:xfrm>
                <a:off x="793398" y="3722931"/>
                <a:ext cx="3183932" cy="580507"/>
              </a:xfrm>
              <a:prstGeom prst="roundRect">
                <a:avLst>
                  <a:gd name="adj" fmla="val 705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49497" y="3867556"/>
                <a:ext cx="2888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</a:rPr>
                  <a:t>СРЕДНЕЕ ЗНАЧЕНИЕ  ПО ЯО – 0,32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3" name="Picture 4" descr="https://cdn-icons-png.flaticon.com/512/7626/762688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710" y="3099678"/>
              <a:ext cx="436730" cy="436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04196" y="909647"/>
            <a:ext cx="13837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chemeClr val="accent1"/>
                </a:solidFill>
                <a:latin typeface="+mj-lt"/>
              </a:rPr>
              <a:t>202</a:t>
            </a:r>
            <a:r>
              <a:rPr lang="vi-VN" sz="42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4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008" y="909768"/>
            <a:ext cx="13837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chemeClr val="accent2"/>
                </a:solidFill>
                <a:latin typeface="+mj-lt"/>
              </a:rPr>
              <a:t>202</a:t>
            </a:r>
            <a:r>
              <a:rPr lang="vi-VN" sz="4200" b="1" dirty="0" smtClean="0">
                <a:solidFill>
                  <a:schemeClr val="accent2"/>
                </a:solidFill>
                <a:latin typeface="+mj-lt"/>
              </a:rPr>
              <a:t>2</a:t>
            </a:r>
            <a:endParaRPr lang="en-US" sz="42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069" y="30206"/>
            <a:ext cx="117448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</a:rPr>
              <a:t>Ключевые тенденции профессионального выбора выпускников</a:t>
            </a:r>
            <a:endParaRPr lang="ru-RU" sz="25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-8943618"/>
            <a:ext cx="1100009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 2020 года фиксируется последовательный рост числа девятиклассников, решивших завершить школьное обучение на уровне основного общего образования (с 31 до 50%, т.е. более чем в 1,5 раза). На этом основании можно прогнозировать, что половина выпускников девятых классов продолжат свой образовательный маршрут в системе среднего профессионального образования.</a:t>
            </a:r>
          </a:p>
          <a:p>
            <a:r>
              <a:rPr lang="ru-RU" sz="1200" dirty="0"/>
              <a:t>2. В последние два года лидирующее место по </a:t>
            </a:r>
            <a:r>
              <a:rPr lang="ru-RU" sz="1200" dirty="0" err="1"/>
              <a:t>выбираемости</a:t>
            </a:r>
            <a:r>
              <a:rPr lang="ru-RU" sz="1200" dirty="0"/>
              <a:t> девятиклассниками занимают рабочие профессии, в том числе и наиболее востребованные региональной экономикой. Данная тенденция отсутствовала на протяжении предыдущих 10 лет.</a:t>
            </a:r>
          </a:p>
          <a:p>
            <a:r>
              <a:rPr lang="ru-RU" sz="1200" dirty="0"/>
              <a:t>3. В целом растет доля выпускников, решивших обучаться в профессиональных образовательных организациях (далее - ПОО). За два последних года прирост составил 88% (с 17,2 до 32,3%).</a:t>
            </a:r>
          </a:p>
          <a:p>
            <a:r>
              <a:rPr lang="ru-RU" sz="1200" dirty="0"/>
              <a:t>4. Среди выпускников уровня среднего общего образования наблюдается прирост выбора инженерных профессий с лидирующими в этой группе IT-профессиями и специальностями.</a:t>
            </a:r>
          </a:p>
          <a:p>
            <a:r>
              <a:rPr lang="ru-RU" sz="1200" dirty="0"/>
              <a:t>5. В соответствии с запросами региональной экономики и обеспечения кадровой удовлетворенности работодателей фиксируется:</a:t>
            </a:r>
          </a:p>
          <a:p>
            <a:r>
              <a:rPr lang="ru-RU" sz="1200" dirty="0"/>
              <a:t>5.1. Положительная динамика выбора профессий и специальностей среднего профессионального образования, наиболее востребованных, новых и перспективных в Ярославской области (постановление Правительства Ярославской области от 20.06.2017 № 498-п «Об утверждении перечня профессий и специальностей среднего профессионального образования, наиболее востребованных, новых и перспективных в Ярославской области (топ-регион)» (в редакции от 12.03.2021 №92-п). В сегменте выпускников, ориентированных на среднее профессиональное образование, прирост составил фактически 100% - с 17,2% (в 2019/2020 учебном году) до 32,3% (в 2021/2022 уч. году)</a:t>
            </a:r>
          </a:p>
          <a:p>
            <a:r>
              <a:rPr lang="ru-RU" sz="1200" dirty="0"/>
              <a:t>Указанная тенденция подтверждается ростом поступивших девятиклассников и </a:t>
            </a:r>
            <a:r>
              <a:rPr lang="ru-RU" sz="1200" dirty="0" err="1"/>
              <a:t>одиннадцатиклассников</a:t>
            </a:r>
            <a:r>
              <a:rPr lang="ru-RU" sz="1200" dirty="0"/>
              <a:t> в ПОО Ярославской области на обучение по наиболее востребованным профессиям. При этом, несмотря на традиционно невысокий интерес </a:t>
            </a:r>
            <a:r>
              <a:rPr lang="ru-RU" sz="1200" dirty="0" err="1"/>
              <a:t>одиннадцатиклассников</a:t>
            </a:r>
            <a:r>
              <a:rPr lang="ru-RU" sz="1200" dirty="0"/>
              <a:t> к системе СПО на этапе планирования образовательной траектории, фиксируется новая позитивная тенденция – рост поступления </a:t>
            </a:r>
            <a:r>
              <a:rPr lang="ru-RU" sz="1200" dirty="0" err="1"/>
              <a:t>одиннадцатиклассников</a:t>
            </a:r>
            <a:r>
              <a:rPr lang="ru-RU" sz="1200" dirty="0"/>
              <a:t> на программы подготовки квалифицированных рабочих и служащих (в 1,5 раза в 2021/2022 уч. г. по сравнению с предыдущим годом).</a:t>
            </a:r>
          </a:p>
          <a:p>
            <a:r>
              <a:rPr lang="ru-RU" sz="1200" dirty="0"/>
              <a:t>5.2. В сегменте выпускников, ориентированных на высшее образование отмечается положительная динамика выбора дефицитных или наиболее востребованных в Ярославской области направлений подготовки и специальностей высшего образования (с 19% в 2020/2021 уч. году до 24,3% в 2021/2022 уч. году).</a:t>
            </a:r>
          </a:p>
          <a:p>
            <a:r>
              <a:rPr lang="ru-RU" sz="1200" dirty="0"/>
              <a:t>6. Осведомленность выпускников школ о рынке труда и перспективных сферах деятельности в регионе характеризуется высокой степенью адекватности. Вместе с тем в этой части готовности к профессиональному выбору, по-прежнему, сохраняется значительная «зона неопределенности», связанная с низкой активностью выпускников при вербализации имеющихся представлений (в 2020/2021 </a:t>
            </a:r>
            <a:r>
              <a:rPr lang="ru-RU" sz="1200" dirty="0" err="1"/>
              <a:t>уч.году</a:t>
            </a:r>
            <a:r>
              <a:rPr lang="ru-RU" sz="1200" dirty="0"/>
              <a:t> свой ответ дали 13%, в 2021/2022 </a:t>
            </a:r>
            <a:r>
              <a:rPr lang="ru-RU" sz="1200" dirty="0" err="1"/>
              <a:t>уч.году</a:t>
            </a:r>
            <a:r>
              <a:rPr lang="ru-RU" sz="1200" dirty="0"/>
              <a:t> доля ответивших выросла до 18,8%).</a:t>
            </a:r>
          </a:p>
          <a:p>
            <a:r>
              <a:rPr lang="ru-RU" sz="1200" dirty="0"/>
              <a:t>7. В г. Переславле и г. Рыбинске наблюдается высокая выраженность образовательной миграции выпускников школ. Доля выбравших ВУЗы других регионов от общего количества выпускников, ориентированных на ВУЗы в г. Переславле составила 73,7% (82% девятиклассников и 67% </a:t>
            </a:r>
            <a:r>
              <a:rPr lang="ru-RU" sz="1200" dirty="0" err="1"/>
              <a:t>одиннадцатиклассников</a:t>
            </a:r>
            <a:r>
              <a:rPr lang="ru-RU" sz="1200" dirty="0"/>
              <a:t>), а в г. Рыбинске – 50,4% выпускников (50% девятиклассников и 50,7% </a:t>
            </a:r>
            <a:r>
              <a:rPr lang="ru-RU" sz="1200" dirty="0" err="1"/>
              <a:t>одиннадцатиклассников</a:t>
            </a:r>
            <a:r>
              <a:rPr lang="ru-RU" sz="1200" dirty="0"/>
              <a:t>). В целом по региону доля выпускников выбравших ВУЗы других регионов 43%.</a:t>
            </a:r>
          </a:p>
          <a:p>
            <a:r>
              <a:rPr lang="ru-RU" sz="1200" dirty="0"/>
              <a:t>9. Общий уровень готовности к профессиональному выбору выпускников общеобразовательных организаций Ярославской области демонстрирует стабильную положительную динамику. Зафиксирован рост интегрального показателя уровня готовности к профессиональному выбору в 2021/2022 уч. г. относительно 2019/2020 уч. г. с 0,22 до 0,31, что отражает повышение компетентности в социально-трудовой сфере, включая освоение понятийного аппарата по профессиональной деятельности и построение адекватной траектории профессионального выбора.</a:t>
            </a:r>
            <a:endParaRPr lang="ru-RU" sz="1200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069" y="474345"/>
            <a:ext cx="11744899" cy="610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791F7B"/>
                </a:solidFill>
              </a:rPr>
              <a:t>1.</a:t>
            </a:r>
            <a:r>
              <a:rPr lang="ru-RU" sz="1200" dirty="0"/>
              <a:t> </a:t>
            </a:r>
            <a:r>
              <a:rPr lang="ru-RU" sz="1150" dirty="0"/>
              <a:t>С 2020 года фиксируется последовательный рост числа девятиклассников, решивших завершить школьное обучение на уровне основного общего образования (с 31 до 50%, т.е. более чем в 1,5 раза). </a:t>
            </a:r>
            <a:r>
              <a:rPr lang="ru-RU" sz="1150" dirty="0" smtClean="0"/>
              <a:t>Можно </a:t>
            </a:r>
            <a:r>
              <a:rPr lang="ru-RU" sz="1150" dirty="0"/>
              <a:t>прогнозировать, что половина выпускников девятых классов продолжат свой образовательный маршрут в системе среднего профессионального образования.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791F7B"/>
                </a:solidFill>
              </a:rPr>
              <a:t>2.</a:t>
            </a:r>
            <a:r>
              <a:rPr lang="ru-RU" sz="1150" dirty="0">
                <a:solidFill>
                  <a:srgbClr val="791F7B"/>
                </a:solidFill>
              </a:rPr>
              <a:t> </a:t>
            </a:r>
            <a:r>
              <a:rPr lang="ru-RU" sz="1150" dirty="0"/>
              <a:t>В последние два года лидирующее место по </a:t>
            </a:r>
            <a:r>
              <a:rPr lang="ru-RU" sz="1150" dirty="0" err="1"/>
              <a:t>выбираемости</a:t>
            </a:r>
            <a:r>
              <a:rPr lang="ru-RU" sz="1150" dirty="0"/>
              <a:t> девятиклассниками занимают рабочие профессии, в том числе и наиболее востребованные региональной экономикой. Данная тенденция отсутствовала на протяжении предыдущих 10 лет.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791F7B"/>
                </a:solidFill>
              </a:rPr>
              <a:t>3.</a:t>
            </a:r>
            <a:r>
              <a:rPr lang="ru-RU" sz="1150" dirty="0"/>
              <a:t> В целом растет доля выпускников, решивших обучаться в профессиональных образовательных организациях </a:t>
            </a:r>
            <a:r>
              <a:rPr lang="ru-RU" sz="1150" dirty="0" smtClean="0"/>
              <a:t>(ПОО</a:t>
            </a:r>
            <a:r>
              <a:rPr lang="ru-RU" sz="1150" dirty="0"/>
              <a:t>). За два последних года прирост составил 88% (с 17,2 до 32,3%).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791F7B"/>
                </a:solidFill>
              </a:rPr>
              <a:t>4.</a:t>
            </a:r>
            <a:r>
              <a:rPr lang="ru-RU" sz="1150" dirty="0"/>
              <a:t> Среди выпускников уровня среднего общего образования наблюдается прирост выбора инженерных профессий с лидирующими в этой группе IT-профессиями и специальностями.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791F7B"/>
                </a:solidFill>
              </a:rPr>
              <a:t>5.</a:t>
            </a:r>
            <a:r>
              <a:rPr lang="ru-RU" sz="1150" dirty="0"/>
              <a:t> В соответствии с запросами региональной экономики и обеспечения кадровой удовлетворенности работодателей фиксируется:</a:t>
            </a:r>
          </a:p>
          <a:p>
            <a:pPr>
              <a:spcAft>
                <a:spcPts val="600"/>
              </a:spcAft>
            </a:pPr>
            <a:r>
              <a:rPr lang="ru-RU" sz="1150" dirty="0" smtClean="0"/>
              <a:t>	</a:t>
            </a:r>
            <a:r>
              <a:rPr lang="ru-RU" sz="1150" dirty="0" smtClean="0">
                <a:solidFill>
                  <a:srgbClr val="791F7B"/>
                </a:solidFill>
              </a:rPr>
              <a:t>5.1</a:t>
            </a:r>
            <a:r>
              <a:rPr lang="ru-RU" sz="1150" dirty="0">
                <a:solidFill>
                  <a:srgbClr val="791F7B"/>
                </a:solidFill>
              </a:rPr>
              <a:t>.</a:t>
            </a:r>
            <a:r>
              <a:rPr lang="ru-RU" sz="1150" dirty="0"/>
              <a:t> Положительная динамика выбора профессий и специальностей среднего профессионального образования, наиболее востребованных, новых и перспективных в Ярославской области (постановление Правительства Ярославской области от 20.06.2017 № 498-п «Об утверждении перечня профессий и специальностей среднего профессионального образования, наиболее востребованных, новых и перспективных в Ярославской области (топ-регион)» (в редакции от 12.03.2021 №92-п). В сегменте выпускников, ориентированных на среднее профессиональное образование, прирост составил фактически 100% - с 17,2% (в 2019/2020 учебном году) до 32,3% (в 2021/2022 уч. </a:t>
            </a:r>
            <a:r>
              <a:rPr lang="ru-RU" sz="1150" dirty="0" smtClean="0"/>
              <a:t>году) Указанная </a:t>
            </a:r>
            <a:r>
              <a:rPr lang="ru-RU" sz="1150" dirty="0"/>
              <a:t>тенденция подтверждается ростом поступивших девятиклассников и </a:t>
            </a:r>
            <a:r>
              <a:rPr lang="ru-RU" sz="1150" dirty="0" err="1"/>
              <a:t>одиннадцатиклассников</a:t>
            </a:r>
            <a:r>
              <a:rPr lang="ru-RU" sz="1150" dirty="0"/>
              <a:t> в ПОО Ярославской области на обучение по наиболее востребованным профессиям. При этом, несмотря на традиционно невысокий интерес </a:t>
            </a:r>
            <a:r>
              <a:rPr lang="ru-RU" sz="1150" dirty="0" err="1"/>
              <a:t>одиннадцатиклассников</a:t>
            </a:r>
            <a:r>
              <a:rPr lang="ru-RU" sz="1150" dirty="0"/>
              <a:t> к системе СПО на этапе планирования образовательной траектории, фиксируется новая позитивная тенденция – рост поступления </a:t>
            </a:r>
            <a:r>
              <a:rPr lang="ru-RU" sz="1150" dirty="0" err="1"/>
              <a:t>одиннадцатиклассников</a:t>
            </a:r>
            <a:r>
              <a:rPr lang="ru-RU" sz="1150" dirty="0"/>
              <a:t> на программы подготовки квалифицированных рабочих и служащих (в 1,5 раза в 2021/2022 уч. г. по сравнению с предыдущим годом).</a:t>
            </a:r>
          </a:p>
          <a:p>
            <a:pPr>
              <a:spcAft>
                <a:spcPts val="600"/>
              </a:spcAft>
            </a:pPr>
            <a:r>
              <a:rPr lang="ru-RU" sz="1150" dirty="0" smtClean="0"/>
              <a:t>	</a:t>
            </a:r>
            <a:r>
              <a:rPr lang="ru-RU" sz="1150" dirty="0" smtClean="0">
                <a:solidFill>
                  <a:srgbClr val="791F7B"/>
                </a:solidFill>
              </a:rPr>
              <a:t>5.2</a:t>
            </a:r>
            <a:r>
              <a:rPr lang="ru-RU" sz="1150" dirty="0">
                <a:solidFill>
                  <a:srgbClr val="791F7B"/>
                </a:solidFill>
              </a:rPr>
              <a:t>.</a:t>
            </a:r>
            <a:r>
              <a:rPr lang="ru-RU" sz="1150" dirty="0"/>
              <a:t> В сегменте выпускников, ориентированных на высшее образование отмечается положительная динамика выбора дефицитных или наиболее востребованных в Ярославской области направлений подготовки и специальностей высшего образования (с 19% в 2020/2021 уч. году до 24,3% в 2021/2022 уч. году).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791F7B"/>
                </a:solidFill>
              </a:rPr>
              <a:t>6.</a:t>
            </a:r>
            <a:r>
              <a:rPr lang="ru-RU" sz="1150" dirty="0"/>
              <a:t> Осведомленность выпускников школ о рынке труда и перспективных сферах деятельности в регионе характеризуется высокой степенью адекватности. Вместе с тем в этой части готовности к профессиональному выбору, по-прежнему, сохраняется значительная «зона неопределенности», связанная с низкой активностью выпускников при вербализации имеющихся представлений (в 2020/2021 </a:t>
            </a:r>
            <a:r>
              <a:rPr lang="ru-RU" sz="1150" dirty="0" err="1"/>
              <a:t>уч.году</a:t>
            </a:r>
            <a:r>
              <a:rPr lang="ru-RU" sz="1150" dirty="0"/>
              <a:t> свой ответ дали 13%, в 2021/2022 </a:t>
            </a:r>
            <a:r>
              <a:rPr lang="ru-RU" sz="1150" dirty="0" err="1"/>
              <a:t>уч.году</a:t>
            </a:r>
            <a:r>
              <a:rPr lang="ru-RU" sz="1150" dirty="0"/>
              <a:t> доля ответивших выросла до 18,8%).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791F7B"/>
                </a:solidFill>
              </a:rPr>
              <a:t>7.</a:t>
            </a:r>
            <a:r>
              <a:rPr lang="ru-RU" sz="1150" dirty="0"/>
              <a:t> В г. Переславле и г. Рыбинске наблюдается высокая выраженность образовательной миграции выпускников школ. Доля выбравших ВУЗы других регионов от общего количества выпускников, ориентированных на ВУЗы в г. Переславле составила 73,7% (82% девятиклассников и 67% </a:t>
            </a:r>
            <a:r>
              <a:rPr lang="ru-RU" sz="1150" dirty="0" err="1"/>
              <a:t>одиннадцатиклассников</a:t>
            </a:r>
            <a:r>
              <a:rPr lang="ru-RU" sz="1150" dirty="0"/>
              <a:t>), а в г. Рыбинске – 50,4% выпускников (50% девятиклассников и 50,7% </a:t>
            </a:r>
            <a:r>
              <a:rPr lang="ru-RU" sz="1150" dirty="0" err="1"/>
              <a:t>одиннадцатиклассников</a:t>
            </a:r>
            <a:r>
              <a:rPr lang="ru-RU" sz="1150" dirty="0"/>
              <a:t>). В целом по региону доля выпускников выбравших ВУЗы других регионов 43%.</a:t>
            </a:r>
          </a:p>
          <a:p>
            <a:pPr>
              <a:spcAft>
                <a:spcPts val="600"/>
              </a:spcAft>
            </a:pPr>
            <a:r>
              <a:rPr lang="ru-RU" sz="1150" b="1" dirty="0" smtClean="0">
                <a:solidFill>
                  <a:srgbClr val="791F7B"/>
                </a:solidFill>
              </a:rPr>
              <a:t>8.</a:t>
            </a:r>
            <a:r>
              <a:rPr lang="ru-RU" sz="1150" b="1" dirty="0" smtClean="0">
                <a:solidFill>
                  <a:srgbClr val="0070C0"/>
                </a:solidFill>
              </a:rPr>
              <a:t> </a:t>
            </a:r>
            <a:r>
              <a:rPr lang="ru-RU" sz="1150" dirty="0"/>
              <a:t>Общий уровень готовности к профессиональному выбору выпускников общеобразовательных организаций Ярославской области демонстрирует стабильную положительную динамику. Зафиксирован рост интегрального показателя уровня готовности к профессиональному выбору в 2021/2022 уч. г. относительно 2019/2020 уч. г. с 0,22 до 0,31, что отражает повышение компетентности в социально-трудовой сфере, включая освоение понятийного аппарата по профессиональной деятельности и построение адекватной траектории профессионального выбора</a:t>
            </a:r>
            <a:r>
              <a:rPr lang="ru-RU" sz="1150" dirty="0" smtClean="0"/>
              <a:t>.</a:t>
            </a:r>
            <a:endParaRPr lang="ru-RU" sz="11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12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2068058" y="3727516"/>
            <a:ext cx="616688" cy="0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27858" y="3727516"/>
            <a:ext cx="616688" cy="0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87658" y="3727516"/>
            <a:ext cx="616688" cy="0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47458" y="3727516"/>
            <a:ext cx="616688" cy="0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507258" y="3727516"/>
            <a:ext cx="616688" cy="0"/>
          </a:xfrm>
          <a:prstGeom prst="straightConnector1">
            <a:avLst/>
          </a:prstGeom>
          <a:ln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2694" y="4381057"/>
            <a:ext cx="2044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выявление профессионального поля выбора выпускников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7292" y="4504500"/>
            <a:ext cx="2044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выявление мотивов выбора профессии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25734" y="4488780"/>
            <a:ext cx="2044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выявление ключевого понятийного аппарата о профессиональном пространстве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85116" y="1910666"/>
            <a:ext cx="2044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выявление образовательных ориентаций выпускников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34363" y="1910666"/>
            <a:ext cx="20448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выявление осведомленности о перспективах регионального рынка </a:t>
            </a:r>
            <a:r>
              <a:rPr lang="ru-RU" sz="1400" dirty="0" smtClean="0"/>
              <a:t>труда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82544" y="1910666"/>
            <a:ext cx="20448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выявление активности в подготовке к выбору профессии и учебного заведения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86938" y="3228752"/>
            <a:ext cx="997528" cy="9975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27138" y="3228752"/>
            <a:ext cx="997528" cy="997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246735" y="3228752"/>
            <a:ext cx="997528" cy="9975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67338" y="3228752"/>
            <a:ext cx="997528" cy="9975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947738" y="3228752"/>
            <a:ext cx="997528" cy="997528"/>
            <a:chOff x="947738" y="3228752"/>
            <a:chExt cx="997528" cy="997528"/>
          </a:xfrm>
        </p:grpSpPr>
        <p:sp>
          <p:nvSpPr>
            <p:cNvPr id="5" name="Oval 4"/>
            <p:cNvSpPr/>
            <p:nvPr/>
          </p:nvSpPr>
          <p:spPr>
            <a:xfrm>
              <a:off x="947738" y="3228752"/>
              <a:ext cx="997528" cy="997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AutoShape 112"/>
            <p:cNvSpPr>
              <a:spLocks/>
            </p:cNvSpPr>
            <p:nvPr/>
          </p:nvSpPr>
          <p:spPr bwMode="auto">
            <a:xfrm>
              <a:off x="1214330" y="3494947"/>
              <a:ext cx="464344" cy="465138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807538" y="3228752"/>
            <a:ext cx="997528" cy="997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6116" y="395966"/>
            <a:ext cx="1150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tx2"/>
                </a:solidFill>
              </a:rPr>
              <a:t>ИНСТРУМЕНТАРИЙ МОНИТОРИНГА ПРЕДУСМАТРИВАЕТ ОСНОВНЫЕ БЛОКИ ВЗАИМОСВЯЗАННЫХ ВОПРОСОВ, НАПРАВЛЕННЫХ НА:</a:t>
            </a:r>
          </a:p>
        </p:txBody>
      </p:sp>
      <p:sp>
        <p:nvSpPr>
          <p:cNvPr id="56" name="AutoShape 112"/>
          <p:cNvSpPr>
            <a:spLocks/>
          </p:cNvSpPr>
          <p:nvPr/>
        </p:nvSpPr>
        <p:spPr bwMode="auto">
          <a:xfrm>
            <a:off x="3074130" y="3494947"/>
            <a:ext cx="464344" cy="4651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7" name="AutoShape 112"/>
          <p:cNvSpPr>
            <a:spLocks/>
          </p:cNvSpPr>
          <p:nvPr/>
        </p:nvSpPr>
        <p:spPr bwMode="auto">
          <a:xfrm>
            <a:off x="4933930" y="3494947"/>
            <a:ext cx="464344" cy="4651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8" name="AutoShape 112"/>
          <p:cNvSpPr>
            <a:spLocks/>
          </p:cNvSpPr>
          <p:nvPr/>
        </p:nvSpPr>
        <p:spPr bwMode="auto">
          <a:xfrm>
            <a:off x="6793730" y="3494947"/>
            <a:ext cx="464344" cy="4651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9" name="AutoShape 112"/>
          <p:cNvSpPr>
            <a:spLocks/>
          </p:cNvSpPr>
          <p:nvPr/>
        </p:nvSpPr>
        <p:spPr bwMode="auto">
          <a:xfrm>
            <a:off x="8653530" y="3494947"/>
            <a:ext cx="464344" cy="4651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0" name="AutoShape 112"/>
          <p:cNvSpPr>
            <a:spLocks/>
          </p:cNvSpPr>
          <p:nvPr/>
        </p:nvSpPr>
        <p:spPr bwMode="auto">
          <a:xfrm>
            <a:off x="10513327" y="3494947"/>
            <a:ext cx="464344" cy="4651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31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069" y="30206"/>
            <a:ext cx="11744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</a:rPr>
              <a:t>Ключевая проблематика профессионального выбора </a:t>
            </a:r>
          </a:p>
          <a:p>
            <a:pPr algn="ctr"/>
            <a:r>
              <a:rPr lang="ru-RU" sz="2500" b="1" dirty="0" smtClean="0">
                <a:solidFill>
                  <a:schemeClr val="tx2"/>
                </a:solidFill>
              </a:rPr>
              <a:t>выпускников 11-х классов</a:t>
            </a:r>
            <a:endParaRPr lang="ru-RU" sz="25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068" y="1030593"/>
            <a:ext cx="1174489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600" b="1" dirty="0" smtClean="0">
                <a:solidFill>
                  <a:srgbClr val="791F7B"/>
                </a:solidFill>
              </a:rPr>
              <a:t>1.</a:t>
            </a:r>
            <a:r>
              <a:rPr lang="ru-RU" sz="1600" dirty="0" smtClean="0"/>
              <a:t> Структурное </a:t>
            </a:r>
            <a:r>
              <a:rPr lang="ru-RU" sz="1600" dirty="0"/>
              <a:t>несоответствие профессионального выбора и потребностей регионального рынка труда в условиях новых требований к образованию можно зафиксировать как ключевую качественную проблему профессионального самоопределения выпускников и </a:t>
            </a:r>
            <a:r>
              <a:rPr lang="ru-RU" sz="1600" dirty="0" err="1"/>
              <a:t>профориентационной</a:t>
            </a:r>
            <a:r>
              <a:rPr lang="ru-RU" sz="1600" dirty="0"/>
              <a:t> работы в регионе.</a:t>
            </a:r>
          </a:p>
          <a:p>
            <a:pPr lvl="0">
              <a:spcAft>
                <a:spcPts val="600"/>
              </a:spcAft>
            </a:pPr>
            <a:r>
              <a:rPr lang="ru-RU" sz="1600" b="1" dirty="0" smtClean="0">
                <a:solidFill>
                  <a:srgbClr val="791F7B"/>
                </a:solidFill>
              </a:rPr>
              <a:t>2.</a:t>
            </a:r>
            <a:r>
              <a:rPr lang="ru-RU" sz="1600" dirty="0" smtClean="0"/>
              <a:t> Достаточно </a:t>
            </a:r>
            <a:r>
              <a:rPr lang="ru-RU" sz="1600" dirty="0"/>
              <a:t>низкая динамика достижения согласованности профессиональных намерений выпускников и потребностей региональной экономики.</a:t>
            </a:r>
          </a:p>
          <a:p>
            <a:pPr lvl="0">
              <a:spcAft>
                <a:spcPts val="600"/>
              </a:spcAft>
            </a:pPr>
            <a:r>
              <a:rPr lang="ru-RU" sz="1600" b="1" dirty="0" smtClean="0">
                <a:solidFill>
                  <a:srgbClr val="791F7B"/>
                </a:solidFill>
              </a:rPr>
              <a:t>3.</a:t>
            </a:r>
            <a:r>
              <a:rPr lang="ru-RU" sz="1600" dirty="0" smtClean="0"/>
              <a:t> При </a:t>
            </a:r>
            <a:r>
              <a:rPr lang="ru-RU" sz="1600" dirty="0"/>
              <a:t>наличии позитивных изменений, информированность выпускников общеобразовательных организаций о перспективах развития региона и рынке труда остается недостаточной.</a:t>
            </a:r>
          </a:p>
          <a:p>
            <a:pPr lvl="0">
              <a:spcAft>
                <a:spcPts val="600"/>
              </a:spcAft>
            </a:pPr>
            <a:r>
              <a:rPr lang="ru-RU" sz="1600" b="1" dirty="0" smtClean="0">
                <a:solidFill>
                  <a:srgbClr val="791F7B"/>
                </a:solidFill>
              </a:rPr>
              <a:t>4.</a:t>
            </a:r>
            <a:r>
              <a:rPr lang="ru-RU" sz="1600" dirty="0" smtClean="0"/>
              <a:t> Показатель </a:t>
            </a:r>
            <a:r>
              <a:rPr lang="ru-RU" sz="1600" dirty="0"/>
              <a:t>уровня готовности к выбору профессии в 2021/2022 практически не изменился по сравнению с прошлым годом (в целом уровень готовности у </a:t>
            </a:r>
            <a:r>
              <a:rPr lang="ru-RU" sz="1600" dirty="0" err="1"/>
              <a:t>одиннадцатиклассников</a:t>
            </a:r>
            <a:r>
              <a:rPr lang="ru-RU" sz="1600" dirty="0"/>
              <a:t> вырос на 3%). Продолжает оставаться несформированным навык построения профессионально-образовательной траектории; сохраняется слабое представление о взаимосвязи рынка труда и рынка образовательных услуг.</a:t>
            </a:r>
          </a:p>
          <a:p>
            <a:pPr lvl="0">
              <a:spcAft>
                <a:spcPts val="600"/>
              </a:spcAft>
            </a:pPr>
            <a:r>
              <a:rPr lang="ru-RU" sz="1600" b="1" dirty="0" smtClean="0">
                <a:solidFill>
                  <a:srgbClr val="791F7B"/>
                </a:solidFill>
              </a:rPr>
              <a:t>5.</a:t>
            </a:r>
            <a:r>
              <a:rPr lang="ru-RU" sz="1600" dirty="0" smtClean="0"/>
              <a:t> Сохраняется  </a:t>
            </a:r>
            <a:r>
              <a:rPr lang="ru-RU" sz="1600" dirty="0"/>
              <a:t>невысокая степень освоения и </a:t>
            </a:r>
            <a:r>
              <a:rPr lang="ru-RU" sz="1600" dirty="0" err="1"/>
              <a:t>сформированности</a:t>
            </a:r>
            <a:r>
              <a:rPr lang="ru-RU" sz="1600" dirty="0"/>
              <a:t> основных понятий в социально-трудовой сфере, а также понятий, характеризующих ситуацию изменений в контексте профессиональной деятельности, факторов выбора и их взаимосвязей.</a:t>
            </a:r>
          </a:p>
          <a:p>
            <a:pPr lvl="0">
              <a:spcAft>
                <a:spcPts val="600"/>
              </a:spcAft>
            </a:pPr>
            <a:r>
              <a:rPr lang="ru-RU" sz="1600" b="1" dirty="0" smtClean="0">
                <a:solidFill>
                  <a:srgbClr val="791F7B"/>
                </a:solidFill>
              </a:rPr>
              <a:t>6.</a:t>
            </a:r>
            <a:r>
              <a:rPr lang="ru-RU" sz="1600" dirty="0" smtClean="0"/>
              <a:t> Зафиксирована </a:t>
            </a:r>
            <a:r>
              <a:rPr lang="ru-RU" sz="1600" dirty="0"/>
              <a:t>высокая ориентация </a:t>
            </a:r>
            <a:r>
              <a:rPr lang="ru-RU" sz="1600" dirty="0" err="1"/>
              <a:t>одиннадцатиклассников</a:t>
            </a:r>
            <a:r>
              <a:rPr lang="ru-RU" sz="1600" dirty="0"/>
              <a:t> на ВУЗы других регионов в г. Переславле и г. Рыбинске и, как следствие, прогнозируется сокращение предложения на региональный рынок труда из-за оттока молодежи в другие регионы.</a:t>
            </a:r>
          </a:p>
          <a:p>
            <a:pPr lvl="0">
              <a:spcAft>
                <a:spcPts val="600"/>
              </a:spcAft>
            </a:pPr>
            <a:r>
              <a:rPr lang="ru-RU" sz="1600" b="1" dirty="0" smtClean="0">
                <a:solidFill>
                  <a:srgbClr val="791F7B"/>
                </a:solidFill>
              </a:rPr>
              <a:t>7. </a:t>
            </a:r>
            <a:r>
              <a:rPr lang="ru-RU" sz="1600" dirty="0" smtClean="0"/>
              <a:t>Не </a:t>
            </a:r>
            <a:r>
              <a:rPr lang="ru-RU" sz="1600" dirty="0"/>
              <a:t>сформировано представление выпускников об инфраструктуре </a:t>
            </a:r>
            <a:r>
              <a:rPr lang="ru-RU" sz="1600" dirty="0" err="1"/>
              <a:t>профориентационной</a:t>
            </a:r>
            <a:r>
              <a:rPr lang="ru-RU" sz="1600" dirty="0"/>
              <a:t> помощи, об организациях, оказывающих информационно-консультационную помощь по вопросам профессионального выбора. Менее 20% </a:t>
            </a:r>
            <a:r>
              <a:rPr lang="ru-RU" sz="1600" dirty="0" err="1"/>
              <a:t>одиннадцатиклассников</a:t>
            </a:r>
            <a:r>
              <a:rPr lang="ru-RU" sz="1600" dirty="0"/>
              <a:t> имеют представление о месте получения помощи по вопросам выбора профессии.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485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974" y="166461"/>
            <a:ext cx="6158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Дополнительные материалы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653" y="1104972"/>
            <a:ext cx="26067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r</a:t>
            </a:r>
            <a:r>
              <a:rPr lang="en-US" sz="2500" dirty="0" smtClean="0"/>
              <a:t>esurs-yar.ru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95534" y="2787470"/>
            <a:ext cx="3755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Аналитическая справка по результатам мониторинга </a:t>
            </a:r>
            <a:r>
              <a:rPr lang="ru-RU" sz="1500" b="1" dirty="0">
                <a:solidFill>
                  <a:schemeClr val="tx2"/>
                </a:solidFill>
              </a:rPr>
              <a:t>профессиональных </a:t>
            </a:r>
            <a:r>
              <a:rPr lang="ru-RU" sz="1500" b="1" dirty="0" smtClean="0">
                <a:solidFill>
                  <a:schemeClr val="tx2"/>
                </a:solidFill>
              </a:rPr>
              <a:t>предпочтений, </a:t>
            </a:r>
            <a:r>
              <a:rPr lang="ru-RU" sz="1500" b="1" dirty="0">
                <a:solidFill>
                  <a:schemeClr val="tx2"/>
                </a:solidFill>
              </a:rPr>
              <a:t>профессиональных </a:t>
            </a:r>
            <a:r>
              <a:rPr lang="ru-RU" sz="1500" b="1" dirty="0" smtClean="0">
                <a:solidFill>
                  <a:schemeClr val="tx2"/>
                </a:solidFill>
              </a:rPr>
              <a:t>планов и уровня готовности к профессиональному выбору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2227" y="2018943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>
                <a:solidFill>
                  <a:schemeClr val="accent1"/>
                </a:solidFill>
                <a:latin typeface="+mj-lt"/>
              </a:rPr>
              <a:t>01</a:t>
            </a:r>
            <a:endParaRPr lang="en-US" sz="4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46" y="5048070"/>
            <a:ext cx="2983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Адресные рекомендации для педагогов общеобразовательных организаций (11 классы)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2227" y="4279543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>
                <a:solidFill>
                  <a:schemeClr val="accent4"/>
                </a:solidFill>
                <a:latin typeface="+mj-lt"/>
              </a:rPr>
              <a:t>03</a:t>
            </a:r>
            <a:endParaRPr lang="en-US" sz="4400" b="1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8089" y="2787470"/>
            <a:ext cx="34392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Рекомендации органам местного самоуправления, осуществляющим управление в сфере образования и руководителям ООО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55627" y="2018943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>
                <a:solidFill>
                  <a:schemeClr val="accent2"/>
                </a:solidFill>
                <a:latin typeface="+mj-lt"/>
              </a:rPr>
              <a:t>02</a:t>
            </a:r>
            <a:endParaRPr lang="en-US" sz="4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98089" y="5048070"/>
            <a:ext cx="34392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Информационно-методические материалы по экономике региона и рынку труда ЯО, организации и проведению </a:t>
            </a:r>
            <a:r>
              <a:rPr lang="ru-RU" sz="1500" b="1" dirty="0" err="1" smtClean="0">
                <a:solidFill>
                  <a:schemeClr val="tx2"/>
                </a:solidFill>
              </a:rPr>
              <a:t>профориентационной</a:t>
            </a:r>
            <a:r>
              <a:rPr lang="ru-RU" sz="1500" b="1" dirty="0" smtClean="0">
                <a:solidFill>
                  <a:schemeClr val="tx2"/>
                </a:solidFill>
              </a:rPr>
              <a:t> работы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55627" y="4279543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>
                <a:solidFill>
                  <a:schemeClr val="accent5"/>
                </a:solidFill>
                <a:latin typeface="+mj-lt"/>
              </a:rPr>
              <a:t>04</a:t>
            </a:r>
            <a:endParaRPr lang="en-US" sz="4400" b="1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92" y="2056686"/>
            <a:ext cx="4509432" cy="4174587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" b="7521"/>
          <a:stretch>
            <a:fillRect/>
          </a:stretch>
        </p:blipFill>
        <p:spPr/>
      </p:pic>
      <p:pic>
        <p:nvPicPr>
          <p:cNvPr id="1029" name="Picture 5" descr="https://cdn-icons-png.flaticon.com/512/3233/32330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86" y="821162"/>
            <a:ext cx="1121423" cy="11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3" grpId="0"/>
      <p:bldP spid="15" grpId="0"/>
      <p:bldP spid="16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121664" y="1111107"/>
            <a:ext cx="10216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77,6%</a:t>
            </a:r>
            <a:r>
              <a:rPr lang="ru-RU" sz="1600" dirty="0" smtClean="0"/>
              <a:t>  </a:t>
            </a:r>
            <a:r>
              <a:rPr lang="ru-RU" sz="1600" dirty="0"/>
              <a:t>обучающихся 11-х классов всех видов ООО всех муниципальных районов Ярославской области  </a:t>
            </a:r>
            <a:endParaRPr lang="ru-RU" sz="1600" dirty="0" smtClean="0"/>
          </a:p>
          <a:p>
            <a:pPr lvl="0" algn="ctr"/>
            <a:r>
              <a:rPr lang="ru-RU" sz="1600" dirty="0" smtClean="0"/>
              <a:t>(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4006 человек</a:t>
            </a:r>
            <a:r>
              <a:rPr lang="ru-RU" sz="1600" dirty="0"/>
              <a:t>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41721" y="274046"/>
            <a:ext cx="11494247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УЧАСТНИКИ МОНИТОРИНГА</a:t>
            </a:r>
            <a:endParaRPr lang="ru-RU" sz="3000" b="1" dirty="0">
              <a:solidFill>
                <a:schemeClr val="tx2"/>
              </a:solidFill>
            </a:endParaRPr>
          </a:p>
        </p:txBody>
      </p:sp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471032"/>
              </p:ext>
            </p:extLst>
          </p:nvPr>
        </p:nvGraphicFramePr>
        <p:xfrm>
          <a:off x="1341120" y="1914836"/>
          <a:ext cx="9704832" cy="4632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92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121664" y="1111107"/>
            <a:ext cx="10216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Профили обучения</a:t>
            </a:r>
            <a:endParaRPr lang="ru-RU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441721" y="274046"/>
            <a:ext cx="11494247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УЧАСТНИКИ МОНИТОРИНГА</a:t>
            </a:r>
            <a:endParaRPr lang="ru-RU" sz="3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65730412"/>
              </p:ext>
            </p:extLst>
          </p:nvPr>
        </p:nvGraphicFramePr>
        <p:xfrm>
          <a:off x="1926336" y="1560576"/>
          <a:ext cx="8729472" cy="508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67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127742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Мотивация профессионального выбора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84968988"/>
              </p:ext>
            </p:extLst>
          </p:nvPr>
        </p:nvGraphicFramePr>
        <p:xfrm>
          <a:off x="441721" y="786577"/>
          <a:ext cx="11177255" cy="577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6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Мотивация профессионального выбора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(приоритетные мотивы)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611160"/>
              </p:ext>
            </p:extLst>
          </p:nvPr>
        </p:nvGraphicFramePr>
        <p:xfrm>
          <a:off x="441721" y="950976"/>
          <a:ext cx="11360135" cy="560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63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Статус в профессиональной деятельности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625244"/>
              </p:ext>
            </p:extLst>
          </p:nvPr>
        </p:nvGraphicFramePr>
        <p:xfrm>
          <a:off x="914400" y="1097280"/>
          <a:ext cx="10924032" cy="54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23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Статус в профессиональной деятельности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825906"/>
              </p:ext>
            </p:extLst>
          </p:nvPr>
        </p:nvGraphicFramePr>
        <p:xfrm>
          <a:off x="441720" y="938784"/>
          <a:ext cx="11299175" cy="551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40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theme/theme1.xml><?xml version="1.0" encoding="utf-8"?>
<a:theme xmlns:a="http://schemas.openxmlformats.org/drawingml/2006/main" name="Office Theme">
  <a:themeElements>
    <a:clrScheme name="Custom 1 1">
      <a:dk1>
        <a:srgbClr val="262626"/>
      </a:dk1>
      <a:lt1>
        <a:srgbClr val="FFFFFF"/>
      </a:lt1>
      <a:dk2>
        <a:srgbClr val="44536A"/>
      </a:dk2>
      <a:lt2>
        <a:srgbClr val="FFFFFF"/>
      </a:lt2>
      <a:accent1>
        <a:srgbClr val="FD536D"/>
      </a:accent1>
      <a:accent2>
        <a:srgbClr val="FF8957"/>
      </a:accent2>
      <a:accent3>
        <a:srgbClr val="EED054"/>
      </a:accent3>
      <a:accent4>
        <a:srgbClr val="CAD849"/>
      </a:accent4>
      <a:accent5>
        <a:srgbClr val="00C182"/>
      </a:accent5>
      <a:accent6>
        <a:srgbClr val="429EB0"/>
      </a:accent6>
      <a:hlink>
        <a:srgbClr val="FFFFFF"/>
      </a:hlink>
      <a:folHlink>
        <a:srgbClr val="595959"/>
      </a:folHlink>
    </a:clrScheme>
    <a:fontScheme name="Lato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2513</Words>
  <Application>Microsoft Office PowerPoint</Application>
  <PresentationFormat>Произвольный</PresentationFormat>
  <Paragraphs>424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User</cp:lastModifiedBy>
  <cp:revision>66</cp:revision>
  <dcterms:created xsi:type="dcterms:W3CDTF">2018-06-27T11:22:51Z</dcterms:created>
  <dcterms:modified xsi:type="dcterms:W3CDTF">2022-07-18T07:34:00Z</dcterms:modified>
</cp:coreProperties>
</file>