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5" r:id="rId4"/>
    <p:sldId id="258" r:id="rId5"/>
    <p:sldId id="272" r:id="rId6"/>
    <p:sldId id="273" r:id="rId7"/>
    <p:sldId id="274" r:id="rId8"/>
    <p:sldId id="279" r:id="rId9"/>
    <p:sldId id="280" r:id="rId10"/>
    <p:sldId id="271" r:id="rId11"/>
    <p:sldId id="281" r:id="rId12"/>
    <p:sldId id="282" r:id="rId13"/>
    <p:sldId id="292" r:id="rId14"/>
    <p:sldId id="298" r:id="rId15"/>
    <p:sldId id="283" r:id="rId16"/>
    <p:sldId id="301" r:id="rId17"/>
    <p:sldId id="285" r:id="rId18"/>
    <p:sldId id="286" r:id="rId19"/>
    <p:sldId id="288" r:id="rId20"/>
    <p:sldId id="268" r:id="rId21"/>
    <p:sldId id="289" r:id="rId22"/>
    <p:sldId id="300" r:id="rId23"/>
    <p:sldId id="290" r:id="rId24"/>
    <p:sldId id="293" r:id="rId25"/>
    <p:sldId id="302" r:id="rId26"/>
    <p:sldId id="303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7083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3F"/>
    <a:srgbClr val="791F7B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96"/>
  </p:normalViewPr>
  <p:slideViewPr>
    <p:cSldViewPr snapToGrid="0">
      <p:cViewPr>
        <p:scale>
          <a:sx n="70" d="100"/>
          <a:sy n="70" d="100"/>
        </p:scale>
        <p:origin x="-522" y="-180"/>
      </p:cViewPr>
      <p:guideLst>
        <p:guide orient="horz" pos="2160"/>
        <p:guide pos="3840"/>
        <p:guide pos="597"/>
        <p:guide pos="70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88;&#1072;&#1073;&#1086;&#1095;&#1080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44;&#1083;&#1103;%20&#1087;&#1088;&#1077;&#1079;&#1077;&#1085;&#1090;&#1072;&#1094;&#1080;&#1080;,%209%20&#1082;&#1083;&#1072;&#1089;&#1089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44;&#1083;&#1103;%20&#1087;&#1088;&#1077;&#1079;&#1077;&#1085;&#1090;&#1072;&#1094;&#1080;&#1080;,%209%20&#1082;&#1083;&#1072;&#1089;&#1089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2;&#1073;&#1086;&#1095;&#1072;&#1103;\&#1058;&#1077;&#1082;&#1091;&#1097;&#1080;&#1077;\&#1052;&#1086;&#1085;&#1080;&#1090;&#1086;&#1088;&#1080;&#1085;&#1075;%20&#1075;&#1086;&#1090;&#1086;&#1074;&#1085;&#1086;&#1089;&#1090;&#1080;%202022\&#1057;&#1086;&#1089;&#1087;&#1086;&#1089;&#1090;&#1086;&#1074;&#1083;&#1077;&#1085;&#1080;&#1077;%20&#1074;&#1099;&#1073;&#1086;&#1088;&#1072;%20&#1071;&#1054;%20&#1089;%20&#1058;&#1054;&#1055;%20&#1080;%20&#1044;&#1055;&#105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44;&#1083;&#1103;%20&#1087;&#1088;&#1077;&#1079;&#1077;&#1085;&#1090;&#1072;&#1094;&#1080;&#1080;,%209%20&#1082;&#1083;&#1072;&#1089;&#1089;&#1099;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44;&#1083;&#1103;%20&#1087;&#1088;&#1077;&#1079;&#1077;&#1085;&#1090;&#1072;&#1094;&#1080;&#1080;,%209%20&#1082;&#1083;&#1072;&#1089;&#1089;&#1099;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7;&#1089;&#1091;&#1088;&#1089;\&#1072;&#1085;&#1072;&#1083;&#1080;&#1079;%20&#1088;&#1077;&#1079;&#1091;&#1083;&#1100;&#1090;&#1072;&#1090;&#1086;&#1074;%202021-2022%20&#1075;&#1086;&#1076;\&#1044;&#1083;&#1103;%20&#1087;&#1088;&#1077;&#1079;&#1077;&#1085;&#1090;&#1072;&#1094;&#1080;&#1080;,%209%20&#1082;&#1083;&#1072;&#1089;&#1089;&#1099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'9 и 11'!$P$31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'9 и 11'!$O$32:$O$51</c:f>
              <c:strCache>
                <c:ptCount val="20"/>
                <c:pt idx="0">
                  <c:v>Большесельский</c:v>
                </c:pt>
                <c:pt idx="1">
                  <c:v>Борисоглебский</c:v>
                </c:pt>
                <c:pt idx="2">
                  <c:v>Брейтовский</c:v>
                </c:pt>
                <c:pt idx="3">
                  <c:v>г. Переславль</c:v>
                </c:pt>
                <c:pt idx="4">
                  <c:v>г. Рыбинск</c:v>
                </c:pt>
                <c:pt idx="5">
                  <c:v>г. Ярославль</c:v>
                </c:pt>
                <c:pt idx="6">
                  <c:v>Гаврилов-Ямский</c:v>
                </c:pt>
                <c:pt idx="7">
                  <c:v>Даниловский</c:v>
                </c:pt>
                <c:pt idx="8">
                  <c:v>Любимский</c:v>
                </c:pt>
                <c:pt idx="9">
                  <c:v>Мышкинский</c:v>
                </c:pt>
                <c:pt idx="10">
                  <c:v>Некоузский</c:v>
                </c:pt>
                <c:pt idx="11">
                  <c:v>Некрасовский</c:v>
                </c:pt>
                <c:pt idx="12">
                  <c:v>Первомайский</c:v>
                </c:pt>
                <c:pt idx="13">
                  <c:v>Пошехонский</c:v>
                </c:pt>
                <c:pt idx="14">
                  <c:v>Ростовский</c:v>
                </c:pt>
                <c:pt idx="15">
                  <c:v>Рыбинский</c:v>
                </c:pt>
                <c:pt idx="16">
                  <c:v>Тутаевский</c:v>
                </c:pt>
                <c:pt idx="17">
                  <c:v>Угличский</c:v>
                </c:pt>
                <c:pt idx="18">
                  <c:v>Ярославский</c:v>
                </c:pt>
                <c:pt idx="19">
                  <c:v>ГОУ</c:v>
                </c:pt>
              </c:strCache>
            </c:strRef>
          </c:cat>
          <c:val>
            <c:numRef>
              <c:f>'9 и 11'!$P$32:$P$51</c:f>
              <c:numCache>
                <c:formatCode>General</c:formatCode>
                <c:ptCount val="20"/>
                <c:pt idx="0">
                  <c:v>64.3</c:v>
                </c:pt>
                <c:pt idx="1">
                  <c:v>73.3</c:v>
                </c:pt>
                <c:pt idx="2">
                  <c:v>64.400000000000006</c:v>
                </c:pt>
                <c:pt idx="3">
                  <c:v>86.6</c:v>
                </c:pt>
                <c:pt idx="4">
                  <c:v>89.7</c:v>
                </c:pt>
                <c:pt idx="5">
                  <c:v>79.8</c:v>
                </c:pt>
                <c:pt idx="6">
                  <c:v>81.5</c:v>
                </c:pt>
                <c:pt idx="7">
                  <c:v>66.400000000000006</c:v>
                </c:pt>
                <c:pt idx="8">
                  <c:v>77.7</c:v>
                </c:pt>
                <c:pt idx="9">
                  <c:v>74.2</c:v>
                </c:pt>
                <c:pt idx="10">
                  <c:v>66.7</c:v>
                </c:pt>
                <c:pt idx="11">
                  <c:v>35.700000000000003</c:v>
                </c:pt>
                <c:pt idx="12">
                  <c:v>84.9</c:v>
                </c:pt>
                <c:pt idx="13">
                  <c:v>94.1</c:v>
                </c:pt>
                <c:pt idx="14">
                  <c:v>66.900000000000006</c:v>
                </c:pt>
                <c:pt idx="15">
                  <c:v>77.400000000000006</c:v>
                </c:pt>
                <c:pt idx="16">
                  <c:v>71.5</c:v>
                </c:pt>
                <c:pt idx="17">
                  <c:v>87</c:v>
                </c:pt>
                <c:pt idx="18">
                  <c:v>72.099999999999994</c:v>
                </c:pt>
                <c:pt idx="19">
                  <c:v>59.8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43424"/>
        <c:axId val="164198016"/>
      </c:radarChart>
      <c:catAx>
        <c:axId val="1303434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4198016"/>
        <c:crosses val="autoZero"/>
        <c:auto val="1"/>
        <c:lblAlgn val="ctr"/>
        <c:lblOffset val="100"/>
        <c:noMultiLvlLbl val="0"/>
      </c:catAx>
      <c:valAx>
        <c:axId val="16419801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13034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32766501058738"/>
          <c:y val="9.2154442502032877E-2"/>
          <c:w val="0.3863247189629283"/>
          <c:h val="0.77741633560803314"/>
        </c:manualLayout>
      </c:layout>
      <c:radarChart>
        <c:radarStyle val="marker"/>
        <c:varyColors val="0"/>
        <c:ser>
          <c:idx val="0"/>
          <c:order val="0"/>
          <c:cat>
            <c:strRef>
              <c:f>'9 и 11'!$AA$31:$AA$38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'9 и 11'!$AB$31:$AB$38</c:f>
              <c:numCache>
                <c:formatCode>General</c:formatCode>
                <c:ptCount val="8"/>
                <c:pt idx="0">
                  <c:v>77.099999999999994</c:v>
                </c:pt>
                <c:pt idx="1">
                  <c:v>79.2</c:v>
                </c:pt>
                <c:pt idx="2">
                  <c:v>80.8</c:v>
                </c:pt>
                <c:pt idx="3">
                  <c:v>86.9</c:v>
                </c:pt>
                <c:pt idx="4">
                  <c:v>69.400000000000006</c:v>
                </c:pt>
                <c:pt idx="5">
                  <c:v>72.8</c:v>
                </c:pt>
                <c:pt idx="6">
                  <c:v>84.1</c:v>
                </c:pt>
                <c:pt idx="7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45472"/>
        <c:axId val="164199744"/>
      </c:radarChart>
      <c:catAx>
        <c:axId val="13034547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64199744"/>
        <c:crosses val="autoZero"/>
        <c:auto val="1"/>
        <c:lblAlgn val="ctr"/>
        <c:lblOffset val="100"/>
        <c:noMultiLvlLbl val="0"/>
      </c:catAx>
      <c:valAx>
        <c:axId val="16419974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34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125935399612594"/>
          <c:y val="2.5718876661325291E-2"/>
          <c:w val="0.55771017697708913"/>
          <c:h val="0.870910569740314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'Мотивация, динамика'!$B$4</c:f>
              <c:strCache>
                <c:ptCount val="1"/>
                <c:pt idx="0">
                  <c:v>2020/2021 уч.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'Мотивация, динамика'!$A$5:$A$14</c:f>
              <c:strCache>
                <c:ptCount val="10"/>
                <c:pt idx="0">
                  <c:v>Любимое и подходящее мне занятие</c:v>
                </c:pt>
                <c:pt idx="1">
                  <c:v>Хорошее материальное стимулирование в первую очередь</c:v>
                </c:pt>
                <c:pt idx="2">
                  <c:v>Возможность трудоустроиться</c:v>
                </c:pt>
                <c:pt idx="3">
                  <c:v>Более доступное образование</c:v>
                </c:pt>
                <c:pt idx="4">
                  <c:v>Возможность работать на селе</c:v>
                </c:pt>
                <c:pt idx="5">
                  <c:v>Главное - получить высшее образование</c:v>
                </c:pt>
                <c:pt idx="6">
                  <c:v>Получить перспективную и более гибкую профессию</c:v>
                </c:pt>
                <c:pt idx="7">
                  <c:v>Решить проблему службы в армии</c:v>
                </c:pt>
                <c:pt idx="8">
                  <c:v>Затрудняюсь ответить</c:v>
                </c:pt>
                <c:pt idx="9">
                  <c:v>Другое</c:v>
                </c:pt>
              </c:strCache>
            </c:strRef>
          </c:cat>
          <c:val>
            <c:numRef>
              <c:f>'Мотивация, динамика'!$B$5:$B$14</c:f>
              <c:numCache>
                <c:formatCode>0.0</c:formatCode>
                <c:ptCount val="10"/>
                <c:pt idx="0">
                  <c:v>76.975774424146152</c:v>
                </c:pt>
                <c:pt idx="1">
                  <c:v>47.676727561556788</c:v>
                </c:pt>
                <c:pt idx="2">
                  <c:v>21.008737092930897</c:v>
                </c:pt>
                <c:pt idx="3">
                  <c:v>15.041699761715646</c:v>
                </c:pt>
                <c:pt idx="4">
                  <c:v>1.141779189833201</c:v>
                </c:pt>
                <c:pt idx="5">
                  <c:v>8.8860206513105631</c:v>
                </c:pt>
                <c:pt idx="6">
                  <c:v>27.829626687847497</c:v>
                </c:pt>
                <c:pt idx="7">
                  <c:v>3.5146942017474188</c:v>
                </c:pt>
                <c:pt idx="8">
                  <c:v>5.6890389197776017</c:v>
                </c:pt>
                <c:pt idx="9">
                  <c:v>1.3006354249404288</c:v>
                </c:pt>
              </c:numCache>
            </c:numRef>
          </c:val>
        </c:ser>
        <c:ser>
          <c:idx val="1"/>
          <c:order val="1"/>
          <c:tx>
            <c:strRef>
              <c:f>'Мотивация, динамика'!$C$4</c:f>
              <c:strCache>
                <c:ptCount val="1"/>
                <c:pt idx="0">
                  <c:v>2021/2022 уч.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'Мотивация, динамика'!$A$5:$A$14</c:f>
              <c:strCache>
                <c:ptCount val="10"/>
                <c:pt idx="0">
                  <c:v>Любимое и подходящее мне занятие</c:v>
                </c:pt>
                <c:pt idx="1">
                  <c:v>Хорошее материальное стимулирование в первую очередь</c:v>
                </c:pt>
                <c:pt idx="2">
                  <c:v>Возможность трудоустроиться</c:v>
                </c:pt>
                <c:pt idx="3">
                  <c:v>Более доступное образование</c:v>
                </c:pt>
                <c:pt idx="4">
                  <c:v>Возможность работать на селе</c:v>
                </c:pt>
                <c:pt idx="5">
                  <c:v>Главное - получить высшее образование</c:v>
                </c:pt>
                <c:pt idx="6">
                  <c:v>Получить перспективную и более гибкую профессию</c:v>
                </c:pt>
                <c:pt idx="7">
                  <c:v>Решить проблему службы в армии</c:v>
                </c:pt>
                <c:pt idx="8">
                  <c:v>Затрудняюсь ответить</c:v>
                </c:pt>
                <c:pt idx="9">
                  <c:v>Другое</c:v>
                </c:pt>
              </c:strCache>
            </c:strRef>
          </c:cat>
          <c:val>
            <c:numRef>
              <c:f>'Мотивация, динамика'!$C$5:$C$14</c:f>
              <c:numCache>
                <c:formatCode>General</c:formatCode>
                <c:ptCount val="10"/>
                <c:pt idx="0">
                  <c:v>78.099999999999994</c:v>
                </c:pt>
                <c:pt idx="1">
                  <c:v>49.4</c:v>
                </c:pt>
                <c:pt idx="2">
                  <c:v>20.5</c:v>
                </c:pt>
                <c:pt idx="3">
                  <c:v>16</c:v>
                </c:pt>
                <c:pt idx="4">
                  <c:v>1.5</c:v>
                </c:pt>
                <c:pt idx="5">
                  <c:v>8.8000000000000007</c:v>
                </c:pt>
                <c:pt idx="6">
                  <c:v>26.8</c:v>
                </c:pt>
                <c:pt idx="7">
                  <c:v>3.5</c:v>
                </c:pt>
                <c:pt idx="8">
                  <c:v>6.6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18880"/>
        <c:axId val="130377408"/>
      </c:barChart>
      <c:catAx>
        <c:axId val="130618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377408"/>
        <c:crosses val="autoZero"/>
        <c:auto val="1"/>
        <c:lblAlgn val="ctr"/>
        <c:lblOffset val="100"/>
        <c:noMultiLvlLbl val="0"/>
      </c:catAx>
      <c:valAx>
        <c:axId val="13037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/>
                  <a:t>Доля выбравших, в %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61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19468732788527"/>
          <c:y val="0.40676462891586573"/>
          <c:w val="0.15088668319995147"/>
          <c:h val="0.13915417744088776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'Мотивация, кластеры'!$A$19</c:f>
              <c:strCache>
                <c:ptCount val="1"/>
                <c:pt idx="0">
                  <c:v>Любимое и подходящее мне занятие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'Мотивация, кластеры'!$B$17:$I$18</c:f>
              <c:multiLvlStrCache>
                <c:ptCount val="8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  <c:pt idx="6">
                    <c:v>основные школы</c:v>
                  </c:pt>
                  <c:pt idx="7">
                    <c:v>школы-интернаты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'Мотивация, кластеры'!$B$19:$I$19</c:f>
              <c:numCache>
                <c:formatCode>0.00</c:formatCode>
                <c:ptCount val="8"/>
                <c:pt idx="0">
                  <c:v>79.842519685039377</c:v>
                </c:pt>
                <c:pt idx="1">
                  <c:v>43.016759776536311</c:v>
                </c:pt>
                <c:pt idx="2">
                  <c:v>79.326650274257617</c:v>
                </c:pt>
                <c:pt idx="3">
                  <c:v>75.139664804469277</c:v>
                </c:pt>
                <c:pt idx="4">
                  <c:v>78.184110970996215</c:v>
                </c:pt>
                <c:pt idx="5">
                  <c:v>77.198697068403916</c:v>
                </c:pt>
                <c:pt idx="6">
                  <c:v>75.921375921375926</c:v>
                </c:pt>
                <c:pt idx="7">
                  <c:v>68.75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'Мотивация, кластеры'!$A$20</c:f>
              <c:strCache>
                <c:ptCount val="1"/>
                <c:pt idx="0">
                  <c:v>Хорошее материальное стимулирование в первую очередь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'Мотивация, кластеры'!$B$17:$I$18</c:f>
              <c:multiLvlStrCache>
                <c:ptCount val="8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  <c:pt idx="6">
                    <c:v>основные школы</c:v>
                  </c:pt>
                  <c:pt idx="7">
                    <c:v>школы-интернаты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'Мотивация, кластеры'!$B$20:$I$20</c:f>
              <c:numCache>
                <c:formatCode>0.00</c:formatCode>
                <c:ptCount val="8"/>
                <c:pt idx="0">
                  <c:v>55.275590551181097</c:v>
                </c:pt>
                <c:pt idx="1">
                  <c:v>45.81005586592179</c:v>
                </c:pt>
                <c:pt idx="2">
                  <c:v>50.728201248344995</c:v>
                </c:pt>
                <c:pt idx="3">
                  <c:v>43.016759776536311</c:v>
                </c:pt>
                <c:pt idx="4">
                  <c:v>44.51450189155107</c:v>
                </c:pt>
                <c:pt idx="5">
                  <c:v>41.20521172638437</c:v>
                </c:pt>
                <c:pt idx="6">
                  <c:v>44.226044226044223</c:v>
                </c:pt>
                <c:pt idx="7">
                  <c:v>31.25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'Мотивация, кластеры'!$A$21</c:f>
              <c:strCache>
                <c:ptCount val="1"/>
                <c:pt idx="0">
                  <c:v>Возможность трудоустроиться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'Мотивация, кластеры'!$B$17:$I$18</c:f>
              <c:multiLvlStrCache>
                <c:ptCount val="8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  <c:pt idx="6">
                    <c:v>основные школы</c:v>
                  </c:pt>
                  <c:pt idx="7">
                    <c:v>школы-интернаты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'Мотивация, кластеры'!$B$21:$I$21</c:f>
              <c:numCache>
                <c:formatCode>0.00</c:formatCode>
                <c:ptCount val="8"/>
                <c:pt idx="0">
                  <c:v>18.346456692913385</c:v>
                </c:pt>
                <c:pt idx="1">
                  <c:v>22.905027932960895</c:v>
                </c:pt>
                <c:pt idx="2">
                  <c:v>20.087005863438623</c:v>
                </c:pt>
                <c:pt idx="3">
                  <c:v>19.832402234636874</c:v>
                </c:pt>
                <c:pt idx="4">
                  <c:v>23.581336696090794</c:v>
                </c:pt>
                <c:pt idx="5">
                  <c:v>22.475570032573287</c:v>
                </c:pt>
                <c:pt idx="6">
                  <c:v>22.850122850122851</c:v>
                </c:pt>
                <c:pt idx="7">
                  <c:v>12.5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'Мотивация, кластеры'!$A$22</c:f>
              <c:strCache>
                <c:ptCount val="1"/>
                <c:pt idx="0">
                  <c:v>Более доступное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'Мотивация, кластеры'!$B$17:$I$18</c:f>
              <c:multiLvlStrCache>
                <c:ptCount val="8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  <c:pt idx="6">
                    <c:v>основные школы</c:v>
                  </c:pt>
                  <c:pt idx="7">
                    <c:v>школы-интернаты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'Мотивация, кластеры'!$B$22:$I$22</c:f>
              <c:numCache>
                <c:formatCode>0.00</c:formatCode>
                <c:ptCount val="8"/>
                <c:pt idx="0">
                  <c:v>11.811023622047244</c:v>
                </c:pt>
                <c:pt idx="1">
                  <c:v>11.173184357541899</c:v>
                </c:pt>
                <c:pt idx="2">
                  <c:v>16.171742008700587</c:v>
                </c:pt>
                <c:pt idx="3">
                  <c:v>19.273743016759777</c:v>
                </c:pt>
                <c:pt idx="4">
                  <c:v>18.663303909205549</c:v>
                </c:pt>
                <c:pt idx="5">
                  <c:v>19.706840390879478</c:v>
                </c:pt>
                <c:pt idx="6">
                  <c:v>15.233415233415235</c:v>
                </c:pt>
                <c:pt idx="7">
                  <c:v>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'Мотивация, кластеры'!$A$23</c:f>
              <c:strCache>
                <c:ptCount val="1"/>
                <c:pt idx="0">
                  <c:v>Получить перспективную и более гибкую профессию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'Мотивация, кластеры'!$B$17:$I$18</c:f>
              <c:multiLvlStrCache>
                <c:ptCount val="8"/>
                <c:lvl>
                  <c:pt idx="0">
                    <c:v>гимназии, лицеи, школы с углубленным изучением предметов</c:v>
                  </c:pt>
                  <c:pt idx="1">
                    <c:v>вечерние, основные сменные школы</c:v>
                  </c:pt>
                  <c:pt idx="2">
                    <c:v>городские большие средние школы (более 300 обучающихся)</c:v>
                  </c:pt>
                  <c:pt idx="3">
                    <c:v>городские малые средние школы (менее 300 обучающихся)</c:v>
                  </c:pt>
                  <c:pt idx="4">
                    <c:v>поселковые средние школы</c:v>
                  </c:pt>
                  <c:pt idx="5">
                    <c:v>сельские средние школы</c:v>
                  </c:pt>
                  <c:pt idx="6">
                    <c:v>основные школы</c:v>
                  </c:pt>
                  <c:pt idx="7">
                    <c:v>школы-интернаты</c:v>
                  </c:pt>
                </c:lvl>
                <c:lvl>
                  <c:pt idx="0">
                    <c:v>Кластеры</c:v>
                  </c:pt>
                </c:lvl>
              </c:multiLvlStrCache>
            </c:multiLvlStrRef>
          </c:cat>
          <c:val>
            <c:numRef>
              <c:f>'Мотивация, кластеры'!$B$23:$I$23</c:f>
              <c:numCache>
                <c:formatCode>0.00</c:formatCode>
                <c:ptCount val="8"/>
                <c:pt idx="0">
                  <c:v>30.236220472440944</c:v>
                </c:pt>
                <c:pt idx="1">
                  <c:v>11.173184357541899</c:v>
                </c:pt>
                <c:pt idx="2">
                  <c:v>28.012105163608851</c:v>
                </c:pt>
                <c:pt idx="3">
                  <c:v>23.184357541899441</c:v>
                </c:pt>
                <c:pt idx="4">
                  <c:v>24.71626733921816</c:v>
                </c:pt>
                <c:pt idx="5">
                  <c:v>23.778501628664493</c:v>
                </c:pt>
                <c:pt idx="6">
                  <c:v>17.690417690417689</c:v>
                </c:pt>
                <c:pt idx="7">
                  <c:v>34.375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994688"/>
        <c:axId val="130380288"/>
      </c:lineChart>
      <c:catAx>
        <c:axId val="13099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0380288"/>
        <c:crosses val="autoZero"/>
        <c:auto val="1"/>
        <c:lblAlgn val="ctr"/>
        <c:lblOffset val="100"/>
        <c:noMultiLvlLbl val="0"/>
      </c:catAx>
      <c:valAx>
        <c:axId val="130380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/>
                  <a:t>Доля выбравших, в %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994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172636396491838E-2"/>
          <c:y val="0.88450694056365531"/>
          <c:w val="0.95449173404079302"/>
          <c:h val="0.10153472837414797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85948479015052"/>
          <c:y val="4.943888186294787E-2"/>
          <c:w val="0.81230358132447911"/>
          <c:h val="0.482884574662737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'Сопоставление_Область определен'!$G$3</c:f>
              <c:strCache>
                <c:ptCount val="1"/>
                <c:pt idx="0">
                  <c:v>9 класс, сделавшие выбор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'Сопоставление_Область определен'!$C$4:$C$12</c:f>
              <c:strCache>
                <c:ptCount val="9"/>
                <c:pt idx="0">
                  <c:v>Инженерное дело, технологии и технические науки</c:v>
                </c:pt>
                <c:pt idx="1">
                  <c:v>Науки об обществе</c:v>
                </c:pt>
                <c:pt idx="2">
                  <c:v>Здравоохранение и медицинские науки</c:v>
                </c:pt>
                <c:pt idx="3">
                  <c:v>Образование и педагогические науки</c:v>
                </c:pt>
                <c:pt idx="4">
                  <c:v>Сельское хозяйство и сельскохозяйственные науки</c:v>
                </c:pt>
                <c:pt idx="5">
                  <c:v>Математические и естественные науки</c:v>
                </c:pt>
                <c:pt idx="6">
                  <c:v>Искусство и культура</c:v>
                </c:pt>
                <c:pt idx="7">
                  <c:v>Гуманитарные науки</c:v>
                </c:pt>
                <c:pt idx="8">
                  <c:v>Оборона и безопасность государства. Военные науки</c:v>
                </c:pt>
              </c:strCache>
            </c:strRef>
          </c:cat>
          <c:val>
            <c:numRef>
              <c:f>'Сопоставление_Область определен'!$G$4:$G$12</c:f>
              <c:numCache>
                <c:formatCode>0.0%</c:formatCode>
                <c:ptCount val="9"/>
                <c:pt idx="0">
                  <c:v>0.27718416090509113</c:v>
                </c:pt>
                <c:pt idx="1">
                  <c:v>0.23758642363293525</c:v>
                </c:pt>
                <c:pt idx="2">
                  <c:v>0.10182275298554368</c:v>
                </c:pt>
                <c:pt idx="3">
                  <c:v>8.2966687617850407E-2</c:v>
                </c:pt>
                <c:pt idx="4">
                  <c:v>2.51414204902577E-2</c:v>
                </c:pt>
                <c:pt idx="5">
                  <c:v>9.4908862350722822E-2</c:v>
                </c:pt>
                <c:pt idx="6">
                  <c:v>0.11125078566939033</c:v>
                </c:pt>
                <c:pt idx="7">
                  <c:v>5.2168447517284729E-2</c:v>
                </c:pt>
                <c:pt idx="8">
                  <c:v>1.6970458830923948E-2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46-4572-AF6E-D82C7CEF6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68896"/>
        <c:axId val="130382016"/>
      </c:barChart>
      <c:lineChart>
        <c:grouping val="stacked"/>
        <c:varyColors val="0"/>
        <c:ser>
          <c:idx val="0"/>
          <c:order val="0"/>
          <c:tx>
            <c:strRef>
              <c:f>'Сопоставление_Область определен'!$E$3</c:f>
              <c:strCache>
                <c:ptCount val="1"/>
                <c:pt idx="0">
                  <c:v> ДПК_2024, структура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'Сопоставление_Область определен'!$C$4:$C$12</c:f>
              <c:strCache>
                <c:ptCount val="9"/>
                <c:pt idx="0">
                  <c:v>Инженерное дело, технологии и технические науки</c:v>
                </c:pt>
                <c:pt idx="1">
                  <c:v>Науки об обществе</c:v>
                </c:pt>
                <c:pt idx="2">
                  <c:v>Здравоохранение и медицинские науки</c:v>
                </c:pt>
                <c:pt idx="3">
                  <c:v>Образование и педагогические науки</c:v>
                </c:pt>
                <c:pt idx="4">
                  <c:v>Сельское хозяйство и сельскохозяйственные науки</c:v>
                </c:pt>
                <c:pt idx="5">
                  <c:v>Математические и естественные науки</c:v>
                </c:pt>
                <c:pt idx="6">
                  <c:v>Искусство и культура</c:v>
                </c:pt>
                <c:pt idx="7">
                  <c:v>Гуманитарные науки</c:v>
                </c:pt>
                <c:pt idx="8">
                  <c:v>Оборона и безопасность государства. Военные науки</c:v>
                </c:pt>
              </c:strCache>
            </c:strRef>
          </c:cat>
          <c:val>
            <c:numRef>
              <c:f>'Сопоставление_Область определен'!$E$4:$E$12</c:f>
              <c:numCache>
                <c:formatCode>0.0%</c:formatCode>
                <c:ptCount val="9"/>
                <c:pt idx="0">
                  <c:v>0.59481114078595954</c:v>
                </c:pt>
                <c:pt idx="1">
                  <c:v>0.15366272415108737</c:v>
                </c:pt>
                <c:pt idx="2">
                  <c:v>6.8437619229301791E-2</c:v>
                </c:pt>
                <c:pt idx="3">
                  <c:v>6.0902327355971002E-2</c:v>
                </c:pt>
                <c:pt idx="4">
                  <c:v>5.9805417779473485E-2</c:v>
                </c:pt>
                <c:pt idx="5">
                  <c:v>2.4561236169400993E-2</c:v>
                </c:pt>
                <c:pt idx="6">
                  <c:v>2.10797405570393E-2</c:v>
                </c:pt>
                <c:pt idx="7">
                  <c:v>1.67397939717665E-2</c:v>
                </c:pt>
                <c:pt idx="8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C46-4572-AF6E-D82C7CEF6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68896"/>
        <c:axId val="130382016"/>
      </c:lineChart>
      <c:catAx>
        <c:axId val="13076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382016"/>
        <c:crosses val="autoZero"/>
        <c:auto val="1"/>
        <c:lblAlgn val="ctr"/>
        <c:lblOffset val="100"/>
        <c:noMultiLvlLbl val="0"/>
      </c:catAx>
      <c:valAx>
        <c:axId val="130382016"/>
        <c:scaling>
          <c:orientation val="minMax"/>
          <c:max val="0.650000000000000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6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8507165921478921E-3"/>
          <c:y val="0.24887417422346231"/>
          <c:w val="0.12959272220146428"/>
          <c:h val="0.37611208725827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435759332166813"/>
          <c:y val="2.5526462737576999E-2"/>
          <c:w val="0.59052666593759118"/>
          <c:h val="0.89623086084574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'[Для презентации, 9 классы (1).xlsx]обр. ориентации'!$B$2</c:f>
              <c:strCache>
                <c:ptCount val="1"/>
                <c:pt idx="0">
                  <c:v>2020-2021 уч.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'[Для презентации, 9 классы (1).xlsx]обр. ориентации'!$A$3:$A$11</c:f>
              <c:strCache>
                <c:ptCount val="9"/>
                <c:pt idx="0">
                  <c:v> Государственная образовательная организация высшего образования</c:v>
                </c:pt>
                <c:pt idx="1">
                  <c:v>Негосударственная образовательная организация высшего образования</c:v>
                </c:pt>
                <c:pt idx="2">
                  <c:v> Среднее профессиональное образование (специалисты)</c:v>
                </c:pt>
                <c:pt idx="3">
                  <c:v>Среднее профессиональное образование (рабочие)</c:v>
                </c:pt>
                <c:pt idx="4">
                  <c:v>Военное учебное заведение</c:v>
                </c:pt>
                <c:pt idx="5">
                  <c:v>Идти работать</c:v>
                </c:pt>
                <c:pt idx="6">
                  <c:v>Подожду и подумаю</c:v>
                </c:pt>
                <c:pt idx="7">
                  <c:v>Затрудняюсь ответить</c:v>
                </c:pt>
                <c:pt idx="8">
                  <c:v>Другое</c:v>
                </c:pt>
              </c:strCache>
            </c:strRef>
          </c:cat>
          <c:val>
            <c:numRef>
              <c:f>'[Для презентации, 9 классы (1).xlsx]обр. ориентации'!$B$3:$B$11</c:f>
              <c:numCache>
                <c:formatCode>0.00</c:formatCode>
                <c:ptCount val="9"/>
                <c:pt idx="0">
                  <c:v>37</c:v>
                </c:pt>
                <c:pt idx="1">
                  <c:v>1.3502779984114377</c:v>
                </c:pt>
                <c:pt idx="2">
                  <c:v>25</c:v>
                </c:pt>
                <c:pt idx="3">
                  <c:v>8.1612390786338356</c:v>
                </c:pt>
                <c:pt idx="4">
                  <c:v>3.256552819698173</c:v>
                </c:pt>
                <c:pt idx="5">
                  <c:v>2.8296266878474978</c:v>
                </c:pt>
                <c:pt idx="6">
                  <c:v>7.8236695790309767</c:v>
                </c:pt>
                <c:pt idx="7">
                  <c:v>12.946783161239079</c:v>
                </c:pt>
                <c:pt idx="8">
                  <c:v>1.141779189833201</c:v>
                </c:pt>
              </c:numCache>
            </c:numRef>
          </c:val>
        </c:ser>
        <c:ser>
          <c:idx val="1"/>
          <c:order val="1"/>
          <c:tx>
            <c:strRef>
              <c:f>'[Для презентации, 9 классы (1).xlsx]обр. ориентации'!$C$2</c:f>
              <c:strCache>
                <c:ptCount val="1"/>
                <c:pt idx="0">
                  <c:v>2021-2022 уч.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'[Для презентации, 9 классы (1).xlsx]обр. ориентации'!$A$3:$A$11</c:f>
              <c:strCache>
                <c:ptCount val="9"/>
                <c:pt idx="0">
                  <c:v> Государственная образовательная организация высшего образования</c:v>
                </c:pt>
                <c:pt idx="1">
                  <c:v>Негосударственная образовательная организация высшего образования</c:v>
                </c:pt>
                <c:pt idx="2">
                  <c:v> Среднее профессиональное образование (специалисты)</c:v>
                </c:pt>
                <c:pt idx="3">
                  <c:v>Среднее профессиональное образование (рабочие)</c:v>
                </c:pt>
                <c:pt idx="4">
                  <c:v>Военное учебное заведение</c:v>
                </c:pt>
                <c:pt idx="5">
                  <c:v>Идти работать</c:v>
                </c:pt>
                <c:pt idx="6">
                  <c:v>Подожду и подумаю</c:v>
                </c:pt>
                <c:pt idx="7">
                  <c:v>Затрудняюсь ответить</c:v>
                </c:pt>
                <c:pt idx="8">
                  <c:v>Другое</c:v>
                </c:pt>
              </c:strCache>
            </c:strRef>
          </c:cat>
          <c:val>
            <c:numRef>
              <c:f>'[Для презентации, 9 классы (1).xlsx]обр. ориентации'!$C$3:$C$11</c:f>
              <c:numCache>
                <c:formatCode>0.00</c:formatCode>
                <c:ptCount val="9"/>
                <c:pt idx="0">
                  <c:v>36.1</c:v>
                </c:pt>
                <c:pt idx="1">
                  <c:v>1.9</c:v>
                </c:pt>
                <c:pt idx="2">
                  <c:v>24.9</c:v>
                </c:pt>
                <c:pt idx="3">
                  <c:v>7.9</c:v>
                </c:pt>
                <c:pt idx="4">
                  <c:v>2.9</c:v>
                </c:pt>
                <c:pt idx="5">
                  <c:v>3.1</c:v>
                </c:pt>
                <c:pt idx="6">
                  <c:v>8.1</c:v>
                </c:pt>
                <c:pt idx="7">
                  <c:v>13.8</c:v>
                </c:pt>
                <c:pt idx="8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71456"/>
        <c:axId val="164430400"/>
      </c:barChart>
      <c:catAx>
        <c:axId val="130771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4430400"/>
        <c:crosses val="autoZero"/>
        <c:auto val="1"/>
        <c:lblAlgn val="ctr"/>
        <c:lblOffset val="100"/>
        <c:noMultiLvlLbl val="0"/>
      </c:catAx>
      <c:valAx>
        <c:axId val="16443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/>
                </a:pPr>
                <a:r>
                  <a:rPr lang="ru-RU" sz="1000" b="1" dirty="0" smtClean="0"/>
                  <a:t>Доля выбравших, в %</a:t>
                </a:r>
                <a:endParaRPr lang="ru-RU" sz="1000" b="1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077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44847258675994"/>
          <c:y val="0.41372085162769562"/>
          <c:w val="0.13260708296879556"/>
          <c:h val="0.12982431523690935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15366681777227E-2"/>
          <c:y val="3.4337137136993323E-2"/>
          <c:w val="0.70685663943011978"/>
          <c:h val="0.66496566447915917"/>
        </c:manualLayout>
      </c:layout>
      <c:lineChart>
        <c:grouping val="standard"/>
        <c:varyColors val="0"/>
        <c:ser>
          <c:idx val="0"/>
          <c:order val="0"/>
          <c:tx>
            <c:strRef>
              <c:f>'[Для презентации, 9 классы (1).xlsx]обр. ориент. кластеры'!$A$16</c:f>
              <c:strCache>
                <c:ptCount val="1"/>
                <c:pt idx="0">
                  <c:v> Государственная образовательная организация высшего образования</c:v>
                </c:pt>
              </c:strCache>
            </c:strRef>
          </c:tx>
          <c:cat>
            <c:strRef>
              <c:f>'[Для презентации, 9 классы (1).xlsx]обр. ориент. кластеры'!$B$15:$I$15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'[Для презентации, 9 классы (1).xlsx]обр. ориент. кластеры'!$B$16:$I$16</c:f>
              <c:numCache>
                <c:formatCode>0.0</c:formatCode>
                <c:ptCount val="8"/>
                <c:pt idx="0">
                  <c:v>60.472440944881889</c:v>
                </c:pt>
                <c:pt idx="1">
                  <c:v>7.8212290502793298</c:v>
                </c:pt>
                <c:pt idx="2">
                  <c:v>35.218460374503501</c:v>
                </c:pt>
                <c:pt idx="3">
                  <c:v>28.770949720670391</c:v>
                </c:pt>
                <c:pt idx="4">
                  <c:v>32.030264817150062</c:v>
                </c:pt>
                <c:pt idx="5">
                  <c:v>24.267100977198698</c:v>
                </c:pt>
                <c:pt idx="6">
                  <c:v>18.427518427518429</c:v>
                </c:pt>
                <c:pt idx="7">
                  <c:v>9.375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'[Для презентации, 9 классы (1).xlsx]обр. ориент. кластеры'!$A$18</c:f>
              <c:strCache>
                <c:ptCount val="1"/>
                <c:pt idx="0">
                  <c:v> Среднее профессиональное образование (специалисты)</c:v>
                </c:pt>
              </c:strCache>
            </c:strRef>
          </c:tx>
          <c:cat>
            <c:strRef>
              <c:f>'[Для презентации, 9 классы (1).xlsx]обр. ориент. кластеры'!$B$15:$I$15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'[Для презентации, 9 классы (1).xlsx]обр. ориент. кластеры'!$B$18:$I$18</c:f>
              <c:numCache>
                <c:formatCode>0.0</c:formatCode>
                <c:ptCount val="8"/>
                <c:pt idx="0">
                  <c:v>10</c:v>
                </c:pt>
                <c:pt idx="1">
                  <c:v>32.402234636871505</c:v>
                </c:pt>
                <c:pt idx="2">
                  <c:v>25.231700397200679</c:v>
                </c:pt>
                <c:pt idx="3">
                  <c:v>31.005586592178769</c:v>
                </c:pt>
                <c:pt idx="4">
                  <c:v>28.247162673392186</c:v>
                </c:pt>
                <c:pt idx="5">
                  <c:v>34.201954397394132</c:v>
                </c:pt>
                <c:pt idx="6">
                  <c:v>37.837837837837839</c:v>
                </c:pt>
                <c:pt idx="7">
                  <c:v>37.5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'[Для презентации, 9 классы (1).xlsx]обр. ориент. кластеры'!$A$19</c:f>
              <c:strCache>
                <c:ptCount val="1"/>
                <c:pt idx="0">
                  <c:v>Среднее профессиональное образование (рабочие)</c:v>
                </c:pt>
              </c:strCache>
            </c:strRef>
          </c:tx>
          <c:cat>
            <c:strRef>
              <c:f>'[Для презентации, 9 классы (1).xlsx]обр. ориент. кластеры'!$B$15:$I$15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'[Для презентации, 9 классы (1).xlsx]обр. ориент. кластеры'!$B$19:$I$19</c:f>
              <c:numCache>
                <c:formatCode>0.0</c:formatCode>
                <c:ptCount val="8"/>
                <c:pt idx="0">
                  <c:v>3.5433070866141732</c:v>
                </c:pt>
                <c:pt idx="1">
                  <c:v>8.938547486033519</c:v>
                </c:pt>
                <c:pt idx="2">
                  <c:v>7.6792131643654242</c:v>
                </c:pt>
                <c:pt idx="3">
                  <c:v>9.7765363128491618</c:v>
                </c:pt>
                <c:pt idx="4">
                  <c:v>9.5838587641866333</c:v>
                </c:pt>
                <c:pt idx="5">
                  <c:v>10.912052117263844</c:v>
                </c:pt>
                <c:pt idx="6">
                  <c:v>14.742014742014742</c:v>
                </c:pt>
                <c:pt idx="7">
                  <c:v>9.375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'[Для презентации, 9 классы (1).xlsx]обр. ориент. кластеры'!$A$20</c:f>
              <c:strCache>
                <c:ptCount val="1"/>
                <c:pt idx="0">
                  <c:v>Военное учебное заведение</c:v>
                </c:pt>
              </c:strCache>
            </c:strRef>
          </c:tx>
          <c:cat>
            <c:strRef>
              <c:f>'[Для презентации, 9 классы (1).xlsx]обр. ориент. кластеры'!$B$15:$I$15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'[Для презентации, 9 классы (1).xlsx]обр. ориент. кластеры'!$B$20:$I$20</c:f>
              <c:numCache>
                <c:formatCode>0.0</c:formatCode>
                <c:ptCount val="8"/>
                <c:pt idx="0">
                  <c:v>1.7322834645669292</c:v>
                </c:pt>
                <c:pt idx="1">
                  <c:v>1.6759776536312849</c:v>
                </c:pt>
                <c:pt idx="2">
                  <c:v>2.8938906752411575</c:v>
                </c:pt>
                <c:pt idx="3">
                  <c:v>3.0726256983240221</c:v>
                </c:pt>
                <c:pt idx="4">
                  <c:v>3.278688524590164</c:v>
                </c:pt>
                <c:pt idx="5">
                  <c:v>3.2573289902280131</c:v>
                </c:pt>
                <c:pt idx="6">
                  <c:v>4.9140049140049138</c:v>
                </c:pt>
                <c:pt idx="7">
                  <c:v>3.125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'[Для презентации, 9 классы (1).xlsx]обр. ориент. кластеры'!$A$21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strRef>
              <c:f>'[Для презентации, 9 классы (1).xlsx]обр. ориент. кластеры'!$B$15:$I$15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'[Для презентации, 9 классы (1).xlsx]обр. ориент. кластеры'!$B$21:$I$21</c:f>
              <c:numCache>
                <c:formatCode>0.0</c:formatCode>
                <c:ptCount val="8"/>
                <c:pt idx="0">
                  <c:v>12.283464566929133</c:v>
                </c:pt>
                <c:pt idx="1">
                  <c:v>15.64245810055866</c:v>
                </c:pt>
                <c:pt idx="2">
                  <c:v>14.393796103650464</c:v>
                </c:pt>
                <c:pt idx="3">
                  <c:v>12.569832402234638</c:v>
                </c:pt>
                <c:pt idx="4">
                  <c:v>14.24968474148802</c:v>
                </c:pt>
                <c:pt idx="5">
                  <c:v>13.843648208469055</c:v>
                </c:pt>
                <c:pt idx="6">
                  <c:v>11.056511056511056</c:v>
                </c:pt>
                <c:pt idx="7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99104"/>
        <c:axId val="164432704"/>
      </c:lineChart>
      <c:catAx>
        <c:axId val="13079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164432704"/>
        <c:crosses val="autoZero"/>
        <c:auto val="1"/>
        <c:lblAlgn val="ctr"/>
        <c:lblOffset val="100"/>
        <c:noMultiLvlLbl val="0"/>
      </c:catAx>
      <c:valAx>
        <c:axId val="164432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1"/>
                </a:pPr>
                <a:r>
                  <a:rPr lang="ru-RU" sz="1000" b="1" dirty="0" smtClean="0"/>
                  <a:t>Доля выбравших, в %</a:t>
                </a:r>
                <a:endParaRPr lang="ru-RU" sz="1000" b="1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79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29358237018175"/>
          <c:y val="0.14913709532879599"/>
          <c:w val="0.22810675080272996"/>
          <c:h val="0.6150564105363840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'оконч. выбор, кластеры'!$A$3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'оконч. выбор, кластеры'!$B$2:$I$2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'оконч. выбор, кластеры'!$B$3:$I$3</c:f>
              <c:numCache>
                <c:formatCode>0.0</c:formatCode>
                <c:ptCount val="8"/>
                <c:pt idx="0">
                  <c:v>32.362204724409452</c:v>
                </c:pt>
                <c:pt idx="1">
                  <c:v>22.905027932960895</c:v>
                </c:pt>
                <c:pt idx="2">
                  <c:v>36.202004917722718</c:v>
                </c:pt>
                <c:pt idx="3">
                  <c:v>40.22346368715084</c:v>
                </c:pt>
                <c:pt idx="4">
                  <c:v>37.200504413619164</c:v>
                </c:pt>
                <c:pt idx="5">
                  <c:v>42.671009771986974</c:v>
                </c:pt>
                <c:pt idx="6">
                  <c:v>49.385749385749385</c:v>
                </c:pt>
                <c:pt idx="7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'оконч. выбор, кластеры'!$A$4</c:f>
              <c:strCache>
                <c:ptCount val="1"/>
                <c:pt idx="0">
                  <c:v>Есть предположительные варианты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'оконч. выбор, кластеры'!$B$2:$I$2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'оконч. выбор, кластеры'!$B$4:$I$4</c:f>
              <c:numCache>
                <c:formatCode>0.0</c:formatCode>
                <c:ptCount val="8"/>
                <c:pt idx="0">
                  <c:v>45.748031496062993</c:v>
                </c:pt>
                <c:pt idx="1">
                  <c:v>48.603351955307261</c:v>
                </c:pt>
                <c:pt idx="2">
                  <c:v>43.03007376584074</c:v>
                </c:pt>
                <c:pt idx="3">
                  <c:v>39.664804469273747</c:v>
                </c:pt>
                <c:pt idx="4">
                  <c:v>44.26229508196721</c:v>
                </c:pt>
                <c:pt idx="5">
                  <c:v>40.879478827361567</c:v>
                </c:pt>
                <c:pt idx="6">
                  <c:v>29.975429975429975</c:v>
                </c:pt>
                <c:pt idx="7">
                  <c:v>40.625</c:v>
                </c:pt>
              </c:numCache>
            </c:numRef>
          </c:val>
        </c:ser>
        <c:ser>
          <c:idx val="2"/>
          <c:order val="2"/>
          <c:tx>
            <c:strRef>
              <c:f>'оконч. выбор, кластеры'!$A$5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'оконч. выбор, кластеры'!$B$2:$I$2</c:f>
              <c:strCache>
                <c:ptCount val="8"/>
                <c:pt idx="0">
                  <c:v>гимназии, лицеи, школы с углубленным изучением предметов</c:v>
                </c:pt>
                <c:pt idx="1">
                  <c:v>вечерние, основные сменные школы</c:v>
                </c:pt>
                <c:pt idx="2">
                  <c:v>городские большие средние школы (более 300 обучающихся)</c:v>
                </c:pt>
                <c:pt idx="3">
                  <c:v>городские малые средние школы (менее 300 обучающихся)</c:v>
                </c:pt>
                <c:pt idx="4">
                  <c:v>поселковые средние школы</c:v>
                </c:pt>
                <c:pt idx="5">
                  <c:v>сельские средние школы</c:v>
                </c:pt>
                <c:pt idx="6">
                  <c:v>основные школы</c:v>
                </c:pt>
                <c:pt idx="7">
                  <c:v>школы-интернаты</c:v>
                </c:pt>
              </c:strCache>
            </c:strRef>
          </c:cat>
          <c:val>
            <c:numRef>
              <c:f>'оконч. выбор, кластеры'!$B$5:$I$5</c:f>
              <c:numCache>
                <c:formatCode>0.0</c:formatCode>
                <c:ptCount val="8"/>
                <c:pt idx="0">
                  <c:v>21.889763779527559</c:v>
                </c:pt>
                <c:pt idx="1">
                  <c:v>28.491620111731841</c:v>
                </c:pt>
                <c:pt idx="2">
                  <c:v>20.767921316436542</c:v>
                </c:pt>
                <c:pt idx="3">
                  <c:v>20.11173184357542</c:v>
                </c:pt>
                <c:pt idx="4">
                  <c:v>18.537200504413619</c:v>
                </c:pt>
                <c:pt idx="5">
                  <c:v>16.449511400651463</c:v>
                </c:pt>
                <c:pt idx="6">
                  <c:v>20.638820638820636</c:v>
                </c:pt>
                <c:pt idx="7">
                  <c:v>21.875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43040"/>
        <c:axId val="164435008"/>
      </c:barChart>
      <c:catAx>
        <c:axId val="13154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ru-RU"/>
          </a:p>
        </c:txPr>
        <c:crossAx val="164435008"/>
        <c:crosses val="autoZero"/>
        <c:auto val="1"/>
        <c:lblAlgn val="ctr"/>
        <c:lblOffset val="100"/>
        <c:noMultiLvlLbl val="0"/>
      </c:catAx>
      <c:valAx>
        <c:axId val="164435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ru-RU" sz="1000" dirty="0" smtClean="0"/>
                  <a:t>Доля выбравших, в %</a:t>
                </a:r>
                <a:endParaRPr lang="ru-RU" sz="10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543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5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67270"/>
            <a:ext cx="12192000" cy="3352909"/>
          </a:xfrm>
          <a:custGeom>
            <a:avLst/>
            <a:gdLst>
              <a:gd name="connsiteX0" fmla="*/ 0 w 12192000"/>
              <a:gd name="connsiteY0" fmla="*/ 0 h 3352909"/>
              <a:gd name="connsiteX1" fmla="*/ 12192000 w 12192000"/>
              <a:gd name="connsiteY1" fmla="*/ 0 h 3352909"/>
              <a:gd name="connsiteX2" fmla="*/ 12192000 w 12192000"/>
              <a:gd name="connsiteY2" fmla="*/ 3352909 h 3352909"/>
              <a:gd name="connsiteX3" fmla="*/ 0 w 12192000"/>
              <a:gd name="connsiteY3" fmla="*/ 3352909 h 335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52909">
                <a:moveTo>
                  <a:pt x="0" y="0"/>
                </a:moveTo>
                <a:lnTo>
                  <a:pt x="12192000" y="0"/>
                </a:lnTo>
                <a:lnTo>
                  <a:pt x="12192000" y="3352909"/>
                </a:lnTo>
                <a:lnTo>
                  <a:pt x="0" y="33529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Grp="1"/>
          </p:cNvSpPr>
          <p:nvPr>
            <p:ph type="pic" sz="quarter" idx="10" hasCustomPrompt="1"/>
          </p:nvPr>
        </p:nvSpPr>
        <p:spPr>
          <a:xfrm>
            <a:off x="4" y="1981200"/>
            <a:ext cx="2438399" cy="2438400"/>
          </a:xfrm>
          <a:custGeom>
            <a:avLst/>
            <a:gdLst>
              <a:gd name="connsiteX0" fmla="*/ 0 w 2438399"/>
              <a:gd name="connsiteY0" fmla="*/ 0 h 2438400"/>
              <a:gd name="connsiteX1" fmla="*/ 2438399 w 2438399"/>
              <a:gd name="connsiteY1" fmla="*/ 0 h 2438400"/>
              <a:gd name="connsiteX2" fmla="*/ 2438399 w 2438399"/>
              <a:gd name="connsiteY2" fmla="*/ 2438400 h 2438400"/>
              <a:gd name="connsiteX3" fmla="*/ 0 w 243839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" h="2438400">
                <a:moveTo>
                  <a:pt x="0" y="0"/>
                </a:moveTo>
                <a:lnTo>
                  <a:pt x="2438399" y="0"/>
                </a:lnTo>
                <a:lnTo>
                  <a:pt x="2438399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1" hasCustomPrompt="1"/>
          </p:nvPr>
        </p:nvSpPr>
        <p:spPr>
          <a:xfrm>
            <a:off x="2438401" y="4419600"/>
            <a:ext cx="2438401" cy="2438400"/>
          </a:xfrm>
          <a:custGeom>
            <a:avLst/>
            <a:gdLst>
              <a:gd name="connsiteX0" fmla="*/ 0 w 2438401"/>
              <a:gd name="connsiteY0" fmla="*/ 0 h 2438400"/>
              <a:gd name="connsiteX1" fmla="*/ 2438401 w 2438401"/>
              <a:gd name="connsiteY1" fmla="*/ 0 h 2438400"/>
              <a:gd name="connsiteX2" fmla="*/ 2438401 w 2438401"/>
              <a:gd name="connsiteY2" fmla="*/ 2438400 h 2438400"/>
              <a:gd name="connsiteX3" fmla="*/ 0 w 2438401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1" h="2438400">
                <a:moveTo>
                  <a:pt x="0" y="0"/>
                </a:moveTo>
                <a:lnTo>
                  <a:pt x="2438401" y="0"/>
                </a:lnTo>
                <a:lnTo>
                  <a:pt x="2438401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8" name="Freeform 17"/>
          <p:cNvSpPr>
            <a:spLocks noGrp="1"/>
          </p:cNvSpPr>
          <p:nvPr>
            <p:ph type="pic" sz="quarter" idx="12" hasCustomPrompt="1"/>
          </p:nvPr>
        </p:nvSpPr>
        <p:spPr>
          <a:xfrm>
            <a:off x="4876800" y="1981199"/>
            <a:ext cx="2437629" cy="2438400"/>
          </a:xfrm>
          <a:custGeom>
            <a:avLst/>
            <a:gdLst>
              <a:gd name="connsiteX0" fmla="*/ 0 w 2437629"/>
              <a:gd name="connsiteY0" fmla="*/ 0 h 2438400"/>
              <a:gd name="connsiteX1" fmla="*/ 2437629 w 2437629"/>
              <a:gd name="connsiteY1" fmla="*/ 0 h 2438400"/>
              <a:gd name="connsiteX2" fmla="*/ 2437629 w 2437629"/>
              <a:gd name="connsiteY2" fmla="*/ 2438400 h 2438400"/>
              <a:gd name="connsiteX3" fmla="*/ 0 w 2437629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629" h="2438400">
                <a:moveTo>
                  <a:pt x="0" y="0"/>
                </a:moveTo>
                <a:lnTo>
                  <a:pt x="2437629" y="0"/>
                </a:lnTo>
                <a:lnTo>
                  <a:pt x="2437629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20" name="Freeform 19"/>
          <p:cNvSpPr>
            <a:spLocks noGrp="1"/>
          </p:cNvSpPr>
          <p:nvPr>
            <p:ph type="pic" sz="quarter" idx="13" hasCustomPrompt="1"/>
          </p:nvPr>
        </p:nvSpPr>
        <p:spPr>
          <a:xfrm>
            <a:off x="73152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22" name="Freeform 21"/>
          <p:cNvSpPr>
            <a:spLocks noGrp="1"/>
          </p:cNvSpPr>
          <p:nvPr>
            <p:ph type="pic" sz="quarter" idx="14" hasCustomPrompt="1"/>
          </p:nvPr>
        </p:nvSpPr>
        <p:spPr>
          <a:xfrm>
            <a:off x="97536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4040862" y="2242226"/>
            <a:ext cx="4140052" cy="2334178"/>
          </a:xfrm>
          <a:custGeom>
            <a:avLst/>
            <a:gdLst>
              <a:gd name="connsiteX0" fmla="*/ 0 w 4140052"/>
              <a:gd name="connsiteY0" fmla="*/ 0 h 2334178"/>
              <a:gd name="connsiteX1" fmla="*/ 4140052 w 4140052"/>
              <a:gd name="connsiteY1" fmla="*/ 0 h 2334178"/>
              <a:gd name="connsiteX2" fmla="*/ 4140052 w 4140052"/>
              <a:gd name="connsiteY2" fmla="*/ 2334178 h 2334178"/>
              <a:gd name="connsiteX3" fmla="*/ 0 w 4140052"/>
              <a:gd name="connsiteY3" fmla="*/ 2334178 h 233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052" h="2334178">
                <a:moveTo>
                  <a:pt x="0" y="0"/>
                </a:moveTo>
                <a:lnTo>
                  <a:pt x="4140052" y="0"/>
                </a:lnTo>
                <a:lnTo>
                  <a:pt x="4140052" y="2334178"/>
                </a:lnTo>
                <a:lnTo>
                  <a:pt x="0" y="23341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5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71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7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46E7-C98C-416F-B4FD-5362E928818A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D95D-57C1-4267-B163-3D2D585A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643452"/>
            <a:ext cx="12192000" cy="335290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7168" y="1992390"/>
            <a:ext cx="992481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СОСТОЯНИЕ </a:t>
            </a:r>
            <a:r>
              <a:rPr lang="ru-RU" sz="2500" b="1" smtClean="0">
                <a:solidFill>
                  <a:schemeClr val="bg1"/>
                </a:solidFill>
                <a:latin typeface="Corbel" panose="020B0503020204020204" pitchFamily="34" charset="0"/>
              </a:rPr>
              <a:t>ПРОФЕССИОНАЛЬНЫХ ПРЕДПОЧТЕНИЙ, ПРОФЕССИОНАЛЬНЫХ </a:t>
            </a: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ПЛАНОВ И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УРОВНЯ ГОТОВНОСТИ К ПРОФЕССИОНАЛЬНОМУ ВЫБОРУ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smtClean="0">
                <a:solidFill>
                  <a:schemeClr val="bg1"/>
                </a:solidFill>
                <a:latin typeface="Corbel" panose="020B0503020204020204" pitchFamily="34" charset="0"/>
              </a:rPr>
              <a:t>ВЫПУСКНИКОВ 9-Х </a:t>
            </a: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КЛАССОВ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ОБЩЕОБРАЗОВАТЕЛЬНЫХ ОРГАНИЗАЦИЙ ЯРОСЛАВСКОЙ ОБЛАСТИ</a:t>
            </a:r>
            <a:b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/>
            </a:r>
            <a:br>
              <a:rPr lang="ru-RU" sz="2500" b="1" dirty="0" smtClean="0">
                <a:solidFill>
                  <a:schemeClr val="bg1"/>
                </a:solidFill>
              </a:rPr>
            </a:br>
            <a:r>
              <a:rPr lang="ru-RU" sz="2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2021/2022 </a:t>
            </a:r>
            <a:r>
              <a:rPr lang="ru-RU" sz="2500" b="1" dirty="0">
                <a:solidFill>
                  <a:schemeClr val="bg1"/>
                </a:solidFill>
                <a:latin typeface="Corbel" panose="020B0503020204020204" pitchFamily="34" charset="0"/>
              </a:rPr>
              <a:t>учебный год</a:t>
            </a:r>
            <a:r>
              <a:rPr lang="ru-RU" sz="25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br>
              <a:rPr lang="ru-RU" sz="25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2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4" name="Picture 2" descr="Центр профессиональной ориентации и психологической поддержки &quot;Ресур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636" y="388307"/>
            <a:ext cx="1427572" cy="75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0" y="5394927"/>
            <a:ext cx="12192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latin typeface="Corbel" panose="020B0503020204020204" pitchFamily="34" charset="0"/>
              </a:rPr>
              <a:t>Лаборатория анализа проблем и технологий профессиональной навигации по экономике региона</a:t>
            </a:r>
          </a:p>
        </p:txBody>
      </p:sp>
      <p:sp>
        <p:nvSpPr>
          <p:cNvPr id="55" name="Google Shape;120;p25"/>
          <p:cNvSpPr txBox="1">
            <a:spLocks/>
          </p:cNvSpPr>
          <p:nvPr/>
        </p:nvSpPr>
        <p:spPr>
          <a:xfrm>
            <a:off x="134112" y="6025092"/>
            <a:ext cx="10907873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dirty="0" smtClean="0"/>
              <a:t>© 1996 — 2022 </a:t>
            </a:r>
            <a:r>
              <a:rPr lang="ru-RU" sz="1500" dirty="0" err="1" smtClean="0"/>
              <a:t>ЦПОиПП</a:t>
            </a:r>
            <a:r>
              <a:rPr lang="ru-RU" sz="1500" dirty="0" smtClean="0"/>
              <a:t> «Ресурс»                          </a:t>
            </a:r>
            <a:r>
              <a:rPr lang="en-US" sz="1500" dirty="0" smtClean="0"/>
              <a:t>resurs-yar.ru                                  relab-yar@yandex.ru</a:t>
            </a:r>
            <a:endParaRPr lang="en-US" sz="1500" dirty="0"/>
          </a:p>
        </p:txBody>
      </p:sp>
      <p:pic>
        <p:nvPicPr>
          <p:cNvPr id="56" name="Picture 4" descr="https://cdn-icons-png.flaticon.com/512/6810/68105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73" y="6163011"/>
            <a:ext cx="346665" cy="3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cdn-icons.flaticon.com/png/512/4155/premium/4155563.png?token=exp=1656349638~hmac=4a6fed89a4ef9d2d13d7c8682c3500b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77" y="6175203"/>
            <a:ext cx="343569" cy="3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партамент образования Ярославской области - отзывы, вакансии, новости,  персоналии. Компании Ярославля. Ярославский бизнес порта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246539"/>
            <a:ext cx="1036892" cy="10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0670" y="595708"/>
            <a:ext cx="106589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Corbel" panose="020B0503020204020204" pitchFamily="34" charset="0"/>
              </a:rPr>
              <a:t>ГУ ЯО ЦЕНТР ПРОФЕССИОНАЛЬНОЙ ОРИЕНТАЦИИ И ПСИХОЛОГИЧЕСКОЙ ПОДДЕРЖКИ «РЕСУРС»</a:t>
            </a:r>
            <a:endParaRPr lang="ru-RU" sz="1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47737" y="2816931"/>
            <a:ext cx="10296525" cy="2297699"/>
            <a:chOff x="947737" y="2816931"/>
            <a:chExt cx="10296525" cy="2297699"/>
          </a:xfrm>
        </p:grpSpPr>
        <p:sp>
          <p:nvSpPr>
            <p:cNvPr id="51" name="Freeform 50"/>
            <p:cNvSpPr/>
            <p:nvPr/>
          </p:nvSpPr>
          <p:spPr>
            <a:xfrm>
              <a:off x="6946857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0800000">
              <a:off x="8946564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47444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0800000">
              <a:off x="4947151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10800000">
              <a:off x="947737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665970" y="2334326"/>
            <a:ext cx="2579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 Narrow" panose="020B0606020202030204" pitchFamily="34" charset="0"/>
              </a:rPr>
              <a:t>автомеханик, повар, сварщик, парикмахер, водитель и др.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7410" y="1752944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Рабочие профессии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35044" y="2291920"/>
            <a:ext cx="2579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 Narrow" panose="020B0606020202030204" pitchFamily="34" charset="0"/>
              </a:rPr>
              <a:t>стоматология, хирургия, патологическая анатомия, фельдшер, </a:t>
            </a:r>
            <a:r>
              <a:rPr lang="ru-RU" sz="1400" dirty="0" smtClean="0">
                <a:latin typeface="Arial Narrow" panose="020B0606020202030204" pitchFamily="34" charset="0"/>
              </a:rPr>
              <a:t>фармация и др.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961092" y="2319111"/>
            <a:ext cx="2579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учитель, учитель начальных классов, дошкольное образование, тренер, учитель физкультуры, </a:t>
            </a:r>
            <a:r>
              <a:rPr lang="ru-RU" sz="1400" dirty="0" smtClean="0">
                <a:latin typeface="Arial Narrow" panose="020B0606020202030204" pitchFamily="34" charset="0"/>
              </a:rPr>
              <a:t>педагогика и </a:t>
            </a:r>
            <a:r>
              <a:rPr lang="ru-RU" sz="1400" dirty="0">
                <a:latin typeface="Arial Narrow" panose="020B0606020202030204" pitchFamily="34" charset="0"/>
              </a:rPr>
              <a:t>др.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825492" y="5626205"/>
            <a:ext cx="2579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Arial Narrow" panose="020B0606020202030204" pitchFamily="34" charset="0"/>
              </a:rPr>
              <a:t>программирование, сетевое и системное администрирование, IT-технологии, информатика, информационная </a:t>
            </a:r>
            <a:r>
              <a:rPr lang="ru-RU" sz="1400" dirty="0" smtClean="0">
                <a:latin typeface="Arial Narrow" panose="020B0606020202030204" pitchFamily="34" charset="0"/>
              </a:rPr>
              <a:t>безопасность и </a:t>
            </a:r>
            <a:r>
              <a:rPr lang="ru-RU" sz="1400" dirty="0" err="1" smtClean="0">
                <a:latin typeface="Arial Narrow" panose="020B0606020202030204" pitchFamily="34" charset="0"/>
              </a:rPr>
              <a:t>др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782614" y="5114630"/>
            <a:ext cx="266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и искусство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10,6%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24906" y="5694445"/>
            <a:ext cx="2579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дизайн, актерское мастерство, хореографическое искусство, дизайн интерьера, музыкант</a:t>
            </a:r>
          </a:p>
          <a:p>
            <a:pPr lvl="0" algn="ctr"/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др.</a:t>
            </a:r>
          </a:p>
        </p:txBody>
      </p:sp>
      <p:sp>
        <p:nvSpPr>
          <p:cNvPr id="60" name="Oval 59"/>
          <p:cNvSpPr/>
          <p:nvPr/>
        </p:nvSpPr>
        <p:spPr>
          <a:xfrm>
            <a:off x="3519769" y="3389256"/>
            <a:ext cx="1153048" cy="1153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0800000">
            <a:off x="1520061" y="3389256"/>
            <a:ext cx="1153048" cy="11530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0800000">
            <a:off x="9518888" y="3389256"/>
            <a:ext cx="1153048" cy="11530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0800000">
            <a:off x="5519475" y="3389256"/>
            <a:ext cx="1153048" cy="11530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19182" y="3389256"/>
            <a:ext cx="1153048" cy="11530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41721" y="176510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Выбранные специальности*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0" name="Rectangle 68"/>
          <p:cNvSpPr/>
          <p:nvPr/>
        </p:nvSpPr>
        <p:spPr>
          <a:xfrm>
            <a:off x="7560126" y="779700"/>
            <a:ext cx="45602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1200" dirty="0" smtClean="0"/>
              <a:t>*</a:t>
            </a:r>
            <a:r>
              <a:rPr lang="ru-RU" sz="1200" dirty="0" smtClean="0">
                <a:solidFill>
                  <a:schemeClr val="tx2"/>
                </a:solidFill>
              </a:rPr>
              <a:t>на основании ответов 16% опрошенных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3300" y="5020964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cdn-icons.flaticon.com/png/512/3271/premium/3271488.png?token=exp=1656428786~hmac=df8afff117bcb5ea5f0f50d903906e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65" y="3524828"/>
            <a:ext cx="830455" cy="8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264527" y="1752943"/>
            <a:ext cx="383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11,2%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56107" y="1763929"/>
            <a:ext cx="38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специальности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10,2%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cdn-icons-png.flaticon.com/512/1909/19099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89" y="3508253"/>
            <a:ext cx="867191" cy="8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icons-png.flaticon.com/512/5278/52784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79" y="3514805"/>
            <a:ext cx="860639" cy="8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-icons-png.flaticon.com/512/3309/33092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84" y="3573879"/>
            <a:ext cx="781404" cy="7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.flaticon.com/png/512/1318/premium/1318814.png?token=exp=1657740747~hmac=02b0104bff3acbef9b8cabaa18059b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22" y="3579533"/>
            <a:ext cx="731182" cy="7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3" grpId="0"/>
      <p:bldP spid="75" grpId="0"/>
      <p:bldP spid="76" grpId="0"/>
      <p:bldP spid="77" grpId="0"/>
      <p:bldP spid="92" grpId="0"/>
      <p:bldP spid="40" grpId="0"/>
      <p:bldP spid="42" grpId="0"/>
      <p:bldP spid="45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Выбранные специальности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23567"/>
              </p:ext>
            </p:extLst>
          </p:nvPr>
        </p:nvGraphicFramePr>
        <p:xfrm>
          <a:off x="682388" y="1228299"/>
          <a:ext cx="10740787" cy="48364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369832"/>
                <a:gridCol w="5370955"/>
              </a:tblGrid>
              <a:tr h="630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500" dirty="0">
                          <a:effectLst/>
                        </a:rPr>
                        <a:t>2020/2021 уч. год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90170" algn="l"/>
                        </a:tabLst>
                      </a:pPr>
                      <a:r>
                        <a:rPr lang="ru-RU" sz="2500" dirty="0">
                          <a:effectLst/>
                        </a:rPr>
                        <a:t>2021/2022 уч. год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325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endParaRPr lang="ru-RU" sz="1800" b="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 smtClean="0">
                          <a:effectLst/>
                        </a:rPr>
                        <a:t>Рабочие профессии  - 16,5%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IT-специальности </a:t>
                      </a:r>
                      <a:r>
                        <a:rPr lang="ru-RU" sz="1800" b="0" dirty="0" smtClean="0">
                          <a:effectLst/>
                        </a:rPr>
                        <a:t>– 11,9%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 smtClean="0">
                          <a:effectLst/>
                        </a:rPr>
                        <a:t>Медицинские </a:t>
                      </a:r>
                      <a:r>
                        <a:rPr lang="ru-RU" sz="1800" b="0" dirty="0">
                          <a:effectLst/>
                        </a:rPr>
                        <a:t>специальности </a:t>
                      </a:r>
                      <a:r>
                        <a:rPr lang="ru-RU" sz="1800" b="0" dirty="0" smtClean="0">
                          <a:effectLst/>
                        </a:rPr>
                        <a:t>– 11,2%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Педагогические специальности </a:t>
                      </a:r>
                      <a:r>
                        <a:rPr lang="ru-RU" sz="1800" b="0" dirty="0" smtClean="0">
                          <a:effectLst/>
                        </a:rPr>
                        <a:t>– 9,9%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 smtClean="0">
                          <a:effectLst/>
                        </a:rPr>
                        <a:t>Юридические </a:t>
                      </a:r>
                      <a:r>
                        <a:rPr lang="ru-RU" sz="1800" b="0" dirty="0">
                          <a:effectLst/>
                        </a:rPr>
                        <a:t>специальности </a:t>
                      </a:r>
                      <a:r>
                        <a:rPr lang="ru-RU" sz="1800" b="0" dirty="0" smtClean="0">
                          <a:effectLst/>
                        </a:rPr>
                        <a:t>– 7,8%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b="0" dirty="0">
                          <a:effectLst/>
                        </a:rPr>
                        <a:t/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 smtClean="0">
                          <a:effectLst/>
                        </a:rPr>
                        <a:t>Инженерные </a:t>
                      </a:r>
                      <a:r>
                        <a:rPr lang="ru-RU" sz="1800" b="0" dirty="0">
                          <a:effectLst/>
                        </a:rPr>
                        <a:t>специальности  </a:t>
                      </a:r>
                      <a:r>
                        <a:rPr lang="ru-RU" sz="1800" b="0" dirty="0" smtClean="0">
                          <a:effectLst/>
                        </a:rPr>
                        <a:t>- 5,5%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Рабочие профессии - 16%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IT-специальности </a:t>
                      </a:r>
                      <a:r>
                        <a:rPr lang="ru-RU" sz="1800" dirty="0" smtClean="0">
                          <a:effectLst/>
                        </a:rPr>
                        <a:t>- 15%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Медицинские </a:t>
                      </a:r>
                      <a:r>
                        <a:rPr lang="ru-RU" sz="1800" dirty="0">
                          <a:effectLst/>
                        </a:rPr>
                        <a:t>специальности </a:t>
                      </a:r>
                      <a:r>
                        <a:rPr lang="ru-RU" sz="1800" dirty="0" smtClean="0">
                          <a:effectLst/>
                        </a:rPr>
                        <a:t>– 11,2%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Культура и искусство – 10,6%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Педагогические </a:t>
                      </a:r>
                      <a:r>
                        <a:rPr lang="ru-RU" sz="1800" dirty="0">
                          <a:effectLst/>
                        </a:rPr>
                        <a:t>специальности </a:t>
                      </a:r>
                      <a:r>
                        <a:rPr lang="ru-RU" sz="1800" dirty="0" smtClean="0">
                          <a:effectLst/>
                        </a:rPr>
                        <a:t>– 10,2%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-90170" algn="l"/>
                        </a:tabLs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Юридические </a:t>
                      </a:r>
                      <a:r>
                        <a:rPr lang="ru-RU" sz="1800" dirty="0">
                          <a:effectLst/>
                        </a:rPr>
                        <a:t>специальности </a:t>
                      </a:r>
                      <a:r>
                        <a:rPr lang="ru-RU" sz="1800" dirty="0" smtClean="0">
                          <a:effectLst/>
                        </a:rPr>
                        <a:t>– 7,3%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4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47737" y="2816931"/>
            <a:ext cx="10296525" cy="2297699"/>
            <a:chOff x="947737" y="2816931"/>
            <a:chExt cx="10296525" cy="2297699"/>
          </a:xfrm>
        </p:grpSpPr>
        <p:sp>
          <p:nvSpPr>
            <p:cNvPr id="51" name="Freeform 50"/>
            <p:cNvSpPr/>
            <p:nvPr/>
          </p:nvSpPr>
          <p:spPr>
            <a:xfrm>
              <a:off x="6946857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0800000">
              <a:off x="8946564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47444" y="2816931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10800000">
              <a:off x="4947151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10800000">
              <a:off x="947737" y="3965779"/>
              <a:ext cx="2297698" cy="1148851"/>
            </a:xfrm>
            <a:custGeom>
              <a:avLst/>
              <a:gdLst>
                <a:gd name="connsiteX0" fmla="*/ 1131758 w 2263516"/>
                <a:gd name="connsiteY0" fmla="*/ 0 h 1131760"/>
                <a:gd name="connsiteX1" fmla="*/ 2263516 w 2263516"/>
                <a:gd name="connsiteY1" fmla="*/ 1131758 h 1131760"/>
                <a:gd name="connsiteX2" fmla="*/ 2263516 w 2263516"/>
                <a:gd name="connsiteY2" fmla="*/ 1131760 h 1131760"/>
                <a:gd name="connsiteX3" fmla="*/ 1967991 w 2263516"/>
                <a:gd name="connsiteY3" fmla="*/ 1131760 h 1131760"/>
                <a:gd name="connsiteX4" fmla="*/ 1967991 w 2263516"/>
                <a:gd name="connsiteY4" fmla="*/ 1131758 h 1131760"/>
                <a:gd name="connsiteX5" fmla="*/ 1131758 w 2263516"/>
                <a:gd name="connsiteY5" fmla="*/ 295525 h 1131760"/>
                <a:gd name="connsiteX6" fmla="*/ 295525 w 2263516"/>
                <a:gd name="connsiteY6" fmla="*/ 1131758 h 1131760"/>
                <a:gd name="connsiteX7" fmla="*/ 295525 w 2263516"/>
                <a:gd name="connsiteY7" fmla="*/ 1131760 h 1131760"/>
                <a:gd name="connsiteX8" fmla="*/ 0 w 2263516"/>
                <a:gd name="connsiteY8" fmla="*/ 1131760 h 1131760"/>
                <a:gd name="connsiteX9" fmla="*/ 0 w 2263516"/>
                <a:gd name="connsiteY9" fmla="*/ 1131758 h 1131760"/>
                <a:gd name="connsiteX10" fmla="*/ 1131758 w 2263516"/>
                <a:gd name="connsiteY10" fmla="*/ 0 h 1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516" h="1131760">
                  <a:moveTo>
                    <a:pt x="1131758" y="0"/>
                  </a:moveTo>
                  <a:cubicBezTo>
                    <a:pt x="1756811" y="0"/>
                    <a:pt x="2263516" y="506705"/>
                    <a:pt x="2263516" y="1131758"/>
                  </a:cubicBezTo>
                  <a:lnTo>
                    <a:pt x="2263516" y="1131760"/>
                  </a:lnTo>
                  <a:lnTo>
                    <a:pt x="1967991" y="1131760"/>
                  </a:lnTo>
                  <a:lnTo>
                    <a:pt x="1967991" y="1131758"/>
                  </a:lnTo>
                  <a:cubicBezTo>
                    <a:pt x="1967991" y="669919"/>
                    <a:pt x="1593597" y="295525"/>
                    <a:pt x="1131758" y="295525"/>
                  </a:cubicBezTo>
                  <a:cubicBezTo>
                    <a:pt x="669919" y="295525"/>
                    <a:pt x="295525" y="669919"/>
                    <a:pt x="295525" y="1131758"/>
                  </a:cubicBezTo>
                  <a:lnTo>
                    <a:pt x="295525" y="1131760"/>
                  </a:lnTo>
                  <a:lnTo>
                    <a:pt x="0" y="1131760"/>
                  </a:lnTo>
                  <a:lnTo>
                    <a:pt x="0" y="1131758"/>
                  </a:lnTo>
                  <a:cubicBezTo>
                    <a:pt x="0" y="506705"/>
                    <a:pt x="506705" y="0"/>
                    <a:pt x="113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87410" y="2148736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12,6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01815" y="5114630"/>
            <a:ext cx="38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специальности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9,6%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519769" y="3389256"/>
            <a:ext cx="1153048" cy="11530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0800000">
            <a:off x="1520061" y="3389256"/>
            <a:ext cx="1153048" cy="11530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0800000">
            <a:off x="9518888" y="3389256"/>
            <a:ext cx="1153048" cy="11530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0800000">
            <a:off x="5519475" y="3389256"/>
            <a:ext cx="1153048" cy="11530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19182" y="3389256"/>
            <a:ext cx="1153048" cy="11530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41721" y="176510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Предположительные специальности*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0" name="Rectangle 68"/>
          <p:cNvSpPr/>
          <p:nvPr/>
        </p:nvSpPr>
        <p:spPr>
          <a:xfrm>
            <a:off x="7560126" y="1052660"/>
            <a:ext cx="45602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1200" dirty="0" smtClean="0">
                <a:solidFill>
                  <a:sysClr val="windowText" lastClr="000000"/>
                </a:solidFill>
              </a:rPr>
              <a:t>*на основании ответов 15% опрошенных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3300" y="5114631"/>
            <a:ext cx="35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Рабочие профессии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4527" y="2148735"/>
            <a:ext cx="383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и искусство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10,2%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90152" y="2159721"/>
            <a:ext cx="355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Медицинские специальности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s://cdn-icons-png.flaticon.com/512/560/5602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24" y="3532221"/>
            <a:ext cx="867122" cy="8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cdn-icons-png.flaticon.com/512/1768/17680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52" y="3532221"/>
            <a:ext cx="865681" cy="8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dn-icons.flaticon.com/png/512/2410/premium/2410380.png?token=exp=1657742372~hmac=110daeb64d5f0abd2a88c754ac6ee7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10" y="3477595"/>
            <a:ext cx="927978" cy="9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cdn-icons.flaticon.com/png/512/3965/premium/3965049.png?token=exp=1657742634~hmac=9592c000507432938d37e9c99b455d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49" y="3570086"/>
            <a:ext cx="742995" cy="7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dn-icons.flaticon.com/png/512/3077/premium/3077856.png?token=exp=1657742715~hmac=b356f0f9d2cdd8d2c80e5fe41a10be8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73" y="3532221"/>
            <a:ext cx="841878" cy="8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6" grpId="0"/>
      <p:bldP spid="92" grpId="0"/>
      <p:bldP spid="40" grpId="0"/>
      <p:bldP spid="42" grpId="0"/>
      <p:bldP spid="45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Соотнесение тенденций выбора </a:t>
            </a:r>
            <a:r>
              <a:rPr lang="ru-RU" sz="2800" b="1" dirty="0" smtClean="0">
                <a:solidFill>
                  <a:schemeClr val="tx2"/>
                </a:solidFill>
              </a:rPr>
              <a:t>выпускников </a:t>
            </a:r>
            <a:r>
              <a:rPr lang="ru-RU" sz="2800" b="1" dirty="0">
                <a:solidFill>
                  <a:schemeClr val="tx2"/>
                </a:solidFill>
              </a:rPr>
              <a:t>с потребностями региона (прогноз ДПК 2024)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7FE0C873-E049-4B23-9A7D-2EBB5E91F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121945"/>
              </p:ext>
            </p:extLst>
          </p:nvPr>
        </p:nvGraphicFramePr>
        <p:xfrm>
          <a:off x="696037" y="1160060"/>
          <a:ext cx="11122924" cy="545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5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65289" y="925764"/>
            <a:ext cx="8714996" cy="5726764"/>
            <a:chOff x="1596000" y="369000"/>
            <a:chExt cx="9042419" cy="5901384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721E7BCE-C774-4A62-B98D-27D461DB2519}"/>
                </a:ext>
              </a:extLst>
            </p:cNvPr>
            <p:cNvSpPr/>
            <p:nvPr/>
          </p:nvSpPr>
          <p:spPr>
            <a:xfrm>
              <a:off x="7011072" y="369000"/>
              <a:ext cx="360742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CCCC6BF-D7FA-464E-951B-72DF98EEA5ED}"/>
                </a:ext>
              </a:extLst>
            </p:cNvPr>
            <p:cNvSpPr txBox="1"/>
            <p:nvPr/>
          </p:nvSpPr>
          <p:spPr>
            <a:xfrm>
              <a:off x="8298662" y="2553134"/>
              <a:ext cx="1619999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туризм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3" name="Прямоугольник: скругленные верхние углы 2">
              <a:extLst>
                <a:ext uri="{FF2B5EF4-FFF2-40B4-BE49-F238E27FC236}">
                  <a16:creationId xmlns="" xmlns:a16="http://schemas.microsoft.com/office/drawing/2014/main" id="{E5586399-C4E2-415C-975D-AAE02713CB2E}"/>
                </a:ext>
              </a:extLst>
            </p:cNvPr>
            <p:cNvSpPr/>
            <p:nvPr/>
          </p:nvSpPr>
          <p:spPr>
            <a:xfrm rot="5400000">
              <a:off x="6873347" y="535621"/>
              <a:ext cx="1081518" cy="1263487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="" xmlns:a16="http://schemas.microsoft.com/office/drawing/2014/main" id="{E5786826-0EB4-4EE7-ACB6-23AA7DC7D37C}"/>
                </a:ext>
              </a:extLst>
            </p:cNvPr>
            <p:cNvSpPr/>
            <p:nvPr/>
          </p:nvSpPr>
          <p:spPr>
            <a:xfrm rot="16200000">
              <a:off x="6813732" y="429265"/>
              <a:ext cx="165970" cy="22871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="" xmlns:a16="http://schemas.microsoft.com/office/drawing/2014/main" id="{5C89C9A4-02ED-4066-81C7-B6CDBA22104A}"/>
                </a:ext>
              </a:extLst>
            </p:cNvPr>
            <p:cNvSpPr/>
            <p:nvPr/>
          </p:nvSpPr>
          <p:spPr>
            <a:xfrm rot="5400000" flipV="1">
              <a:off x="6813183" y="1676755"/>
              <a:ext cx="165970" cy="22871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1BFA337A-8C22-4DAB-BD74-DC4414DF4B07}"/>
                </a:ext>
              </a:extLst>
            </p:cNvPr>
            <p:cNvSpPr/>
            <p:nvPr/>
          </p:nvSpPr>
          <p:spPr>
            <a:xfrm>
              <a:off x="6781264" y="6359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4"/>
                </a:gs>
                <a:gs pos="100000">
                  <a:schemeClr val="accent4"/>
                </a:gs>
                <a:gs pos="25000">
                  <a:srgbClr val="FDEDDD">
                    <a:alpha val="63000"/>
                  </a:srgbClr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4A76421-C57B-4415-A82B-0EC0606B3A30}"/>
                </a:ext>
              </a:extLst>
            </p:cNvPr>
            <p:cNvSpPr txBox="1"/>
            <p:nvPr/>
          </p:nvSpPr>
          <p:spPr>
            <a:xfrm>
              <a:off x="7109587" y="8300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8471F1C2-118F-4D38-BEBD-DFD6B7B34E2E}"/>
                </a:ext>
              </a:extLst>
            </p:cNvPr>
            <p:cNvSpPr/>
            <p:nvPr/>
          </p:nvSpPr>
          <p:spPr>
            <a:xfrm>
              <a:off x="1825808" y="369000"/>
              <a:ext cx="368907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141F444D-7189-4618-9E50-430882A60B28}"/>
                </a:ext>
              </a:extLst>
            </p:cNvPr>
            <p:cNvSpPr txBox="1"/>
            <p:nvPr/>
          </p:nvSpPr>
          <p:spPr>
            <a:xfrm>
              <a:off x="2810503" y="436309"/>
              <a:ext cx="2704382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Промышленность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53" name="Прямоугольник: скругленные верхние углы 52">
              <a:extLst>
                <a:ext uri="{FF2B5EF4-FFF2-40B4-BE49-F238E27FC236}">
                  <a16:creationId xmlns="" xmlns:a16="http://schemas.microsoft.com/office/drawing/2014/main" id="{7A4F8339-B66D-41AD-8E84-335226BA3074}"/>
                </a:ext>
              </a:extLst>
            </p:cNvPr>
            <p:cNvSpPr/>
            <p:nvPr/>
          </p:nvSpPr>
          <p:spPr>
            <a:xfrm rot="5400000">
              <a:off x="1688083" y="535621"/>
              <a:ext cx="1081518" cy="1263487"/>
            </a:xfrm>
            <a:prstGeom prst="round2Same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ый треугольник 54">
              <a:extLst>
                <a:ext uri="{FF2B5EF4-FFF2-40B4-BE49-F238E27FC236}">
                  <a16:creationId xmlns="" xmlns:a16="http://schemas.microsoft.com/office/drawing/2014/main" id="{24726CBE-F7EA-4638-8D4B-BD013E41A860}"/>
                </a:ext>
              </a:extLst>
            </p:cNvPr>
            <p:cNvSpPr/>
            <p:nvPr/>
          </p:nvSpPr>
          <p:spPr>
            <a:xfrm rot="16200000">
              <a:off x="1628468" y="429265"/>
              <a:ext cx="165970" cy="22871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ый треугольник 56">
              <a:extLst>
                <a:ext uri="{FF2B5EF4-FFF2-40B4-BE49-F238E27FC236}">
                  <a16:creationId xmlns="" xmlns:a16="http://schemas.microsoft.com/office/drawing/2014/main" id="{E1EAB89F-0246-4AE6-B12F-0DA57761CE81}"/>
                </a:ext>
              </a:extLst>
            </p:cNvPr>
            <p:cNvSpPr/>
            <p:nvPr/>
          </p:nvSpPr>
          <p:spPr>
            <a:xfrm rot="5400000" flipV="1">
              <a:off x="1627919" y="1676755"/>
              <a:ext cx="165970" cy="22871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799C4655-9EE6-4C23-A6EF-591D3188E097}"/>
                </a:ext>
              </a:extLst>
            </p:cNvPr>
            <p:cNvSpPr/>
            <p:nvPr/>
          </p:nvSpPr>
          <p:spPr>
            <a:xfrm>
              <a:off x="1596000" y="6359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1"/>
                </a:gs>
                <a:gs pos="100000">
                  <a:schemeClr val="accent1"/>
                </a:gs>
                <a:gs pos="25000">
                  <a:srgbClr val="FDEDDD">
                    <a:alpha val="63000"/>
                  </a:srgbClr>
                </a:gs>
                <a:gs pos="0">
                  <a:schemeClr val="accent1"/>
                </a:gs>
              </a:gsLst>
              <a:lin ang="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DB3EB750-0341-42D3-BF21-A9886C25E02F}"/>
                </a:ext>
              </a:extLst>
            </p:cNvPr>
            <p:cNvSpPr txBox="1"/>
            <p:nvPr/>
          </p:nvSpPr>
          <p:spPr>
            <a:xfrm>
              <a:off x="1924323" y="8300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="" xmlns:a16="http://schemas.microsoft.com/office/drawing/2014/main" id="{8FC57294-E526-4B3D-A2A2-0619C8458C3D}"/>
                </a:ext>
              </a:extLst>
            </p:cNvPr>
            <p:cNvSpPr/>
            <p:nvPr/>
          </p:nvSpPr>
          <p:spPr>
            <a:xfrm>
              <a:off x="7011072" y="2461500"/>
              <a:ext cx="360742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A82BB6D3-9AB8-4B30-87CD-E37FB53CE098}"/>
                </a:ext>
              </a:extLst>
            </p:cNvPr>
            <p:cNvSpPr txBox="1"/>
            <p:nvPr/>
          </p:nvSpPr>
          <p:spPr>
            <a:xfrm>
              <a:off x="8147545" y="485280"/>
              <a:ext cx="2490874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строительство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157" name="Прямоугольник: скругленные верхние углы 156">
              <a:extLst>
                <a:ext uri="{FF2B5EF4-FFF2-40B4-BE49-F238E27FC236}">
                  <a16:creationId xmlns="" xmlns:a16="http://schemas.microsoft.com/office/drawing/2014/main" id="{C522B3D6-90BD-4590-B400-5AE3A875C888}"/>
                </a:ext>
              </a:extLst>
            </p:cNvPr>
            <p:cNvSpPr/>
            <p:nvPr/>
          </p:nvSpPr>
          <p:spPr>
            <a:xfrm rot="5400000">
              <a:off x="6873347" y="2628121"/>
              <a:ext cx="1081518" cy="1263487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рямоугольный треугольник 158">
              <a:extLst>
                <a:ext uri="{FF2B5EF4-FFF2-40B4-BE49-F238E27FC236}">
                  <a16:creationId xmlns="" xmlns:a16="http://schemas.microsoft.com/office/drawing/2014/main" id="{D9E03EE4-53DB-4310-B0E9-48B561E71314}"/>
                </a:ext>
              </a:extLst>
            </p:cNvPr>
            <p:cNvSpPr/>
            <p:nvPr/>
          </p:nvSpPr>
          <p:spPr>
            <a:xfrm rot="16200000">
              <a:off x="6813732" y="2521765"/>
              <a:ext cx="165970" cy="22871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ый треугольник 160">
              <a:extLst>
                <a:ext uri="{FF2B5EF4-FFF2-40B4-BE49-F238E27FC236}">
                  <a16:creationId xmlns="" xmlns:a16="http://schemas.microsoft.com/office/drawing/2014/main" id="{106915D9-2A65-4D1C-8AB1-BCA6D9D9735C}"/>
                </a:ext>
              </a:extLst>
            </p:cNvPr>
            <p:cNvSpPr/>
            <p:nvPr/>
          </p:nvSpPr>
          <p:spPr>
            <a:xfrm rot="5400000" flipV="1">
              <a:off x="6813183" y="3769255"/>
              <a:ext cx="165970" cy="22871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="" xmlns:a16="http://schemas.microsoft.com/office/drawing/2014/main" id="{3850E1FC-4794-4994-992A-507E936A0407}"/>
                </a:ext>
              </a:extLst>
            </p:cNvPr>
            <p:cNvSpPr/>
            <p:nvPr/>
          </p:nvSpPr>
          <p:spPr>
            <a:xfrm>
              <a:off x="6781264" y="27284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5"/>
                </a:gs>
                <a:gs pos="100000">
                  <a:schemeClr val="accent5"/>
                </a:gs>
                <a:gs pos="25000">
                  <a:srgbClr val="FDEDDD">
                    <a:alpha val="63000"/>
                  </a:srgbClr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03D20989-085A-402A-8A02-9FB499B9F2E7}"/>
                </a:ext>
              </a:extLst>
            </p:cNvPr>
            <p:cNvSpPr txBox="1"/>
            <p:nvPr/>
          </p:nvSpPr>
          <p:spPr>
            <a:xfrm>
              <a:off x="7109587" y="29225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="" xmlns:a16="http://schemas.microsoft.com/office/drawing/2014/main" id="{7C7894A6-0A7B-491C-849E-00539A61BDEE}"/>
                </a:ext>
              </a:extLst>
            </p:cNvPr>
            <p:cNvSpPr/>
            <p:nvPr/>
          </p:nvSpPr>
          <p:spPr>
            <a:xfrm>
              <a:off x="1825808" y="2461500"/>
              <a:ext cx="368907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B897030B-10F4-4E85-9CC9-530D16B2F57D}"/>
                </a:ext>
              </a:extLst>
            </p:cNvPr>
            <p:cNvSpPr txBox="1"/>
            <p:nvPr/>
          </p:nvSpPr>
          <p:spPr>
            <a:xfrm>
              <a:off x="2860586" y="2543803"/>
              <a:ext cx="2926936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здравоохранение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175" name="Прямоугольник: скругленные верхние углы 174">
              <a:extLst>
                <a:ext uri="{FF2B5EF4-FFF2-40B4-BE49-F238E27FC236}">
                  <a16:creationId xmlns="" xmlns:a16="http://schemas.microsoft.com/office/drawing/2014/main" id="{6F1E7D82-7F73-41B9-AA6C-616D59160EC0}"/>
                </a:ext>
              </a:extLst>
            </p:cNvPr>
            <p:cNvSpPr/>
            <p:nvPr/>
          </p:nvSpPr>
          <p:spPr>
            <a:xfrm rot="5400000">
              <a:off x="1688083" y="2628121"/>
              <a:ext cx="1081518" cy="1263487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ый треугольник 176">
              <a:extLst>
                <a:ext uri="{FF2B5EF4-FFF2-40B4-BE49-F238E27FC236}">
                  <a16:creationId xmlns="" xmlns:a16="http://schemas.microsoft.com/office/drawing/2014/main" id="{7F74B4D6-F573-4701-AF80-D5FCA4ACBA19}"/>
                </a:ext>
              </a:extLst>
            </p:cNvPr>
            <p:cNvSpPr/>
            <p:nvPr/>
          </p:nvSpPr>
          <p:spPr>
            <a:xfrm rot="16200000">
              <a:off x="1628468" y="2521765"/>
              <a:ext cx="165970" cy="2287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ый треугольник 178">
              <a:extLst>
                <a:ext uri="{FF2B5EF4-FFF2-40B4-BE49-F238E27FC236}">
                  <a16:creationId xmlns="" xmlns:a16="http://schemas.microsoft.com/office/drawing/2014/main" id="{3A53953E-A683-4ECC-9576-3691B7518401}"/>
                </a:ext>
              </a:extLst>
            </p:cNvPr>
            <p:cNvSpPr/>
            <p:nvPr/>
          </p:nvSpPr>
          <p:spPr>
            <a:xfrm rot="5400000" flipV="1">
              <a:off x="1627919" y="3769255"/>
              <a:ext cx="165970" cy="22871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="" xmlns:a16="http://schemas.microsoft.com/office/drawing/2014/main" id="{FA0A0961-293E-437A-93F4-7BA6A1E5323D}"/>
                </a:ext>
              </a:extLst>
            </p:cNvPr>
            <p:cNvSpPr/>
            <p:nvPr/>
          </p:nvSpPr>
          <p:spPr>
            <a:xfrm>
              <a:off x="1596000" y="2728469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2"/>
                </a:gs>
                <a:gs pos="98000">
                  <a:schemeClr val="accent2"/>
                </a:gs>
                <a:gs pos="0">
                  <a:schemeClr val="accent2"/>
                </a:gs>
                <a:gs pos="25000">
                  <a:srgbClr val="FDEDDD">
                    <a:alpha val="63000"/>
                  </a:srgbClr>
                </a:gs>
                <a:gs pos="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FADB9D05-A199-4562-8D8F-E4E173828FB2}"/>
                </a:ext>
              </a:extLst>
            </p:cNvPr>
            <p:cNvSpPr txBox="1"/>
            <p:nvPr/>
          </p:nvSpPr>
          <p:spPr>
            <a:xfrm>
              <a:off x="1924323" y="2922531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="" xmlns:a16="http://schemas.microsoft.com/office/drawing/2014/main" id="{58DE8EFF-FAB8-4B60-A7C2-56B1B9F8DF77}"/>
                </a:ext>
              </a:extLst>
            </p:cNvPr>
            <p:cNvSpPr/>
            <p:nvPr/>
          </p:nvSpPr>
          <p:spPr>
            <a:xfrm>
              <a:off x="7011072" y="4650384"/>
              <a:ext cx="360742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="" xmlns:a16="http://schemas.microsoft.com/office/drawing/2014/main" id="{2EC4FDAD-0C03-4995-AA6C-7CF05173CA3A}"/>
                </a:ext>
              </a:extLst>
            </p:cNvPr>
            <p:cNvSpPr txBox="1"/>
            <p:nvPr/>
          </p:nvSpPr>
          <p:spPr>
            <a:xfrm>
              <a:off x="8420279" y="4732687"/>
              <a:ext cx="2138068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транспорт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193" name="Прямоугольник: скругленные верхние углы 192">
              <a:extLst>
                <a:ext uri="{FF2B5EF4-FFF2-40B4-BE49-F238E27FC236}">
                  <a16:creationId xmlns="" xmlns:a16="http://schemas.microsoft.com/office/drawing/2014/main" id="{225478A2-2AE6-4482-9611-4E8FFF992386}"/>
                </a:ext>
              </a:extLst>
            </p:cNvPr>
            <p:cNvSpPr/>
            <p:nvPr/>
          </p:nvSpPr>
          <p:spPr>
            <a:xfrm rot="5400000">
              <a:off x="6873347" y="4817005"/>
              <a:ext cx="1081518" cy="1263487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рямоугольный треугольник 194">
              <a:extLst>
                <a:ext uri="{FF2B5EF4-FFF2-40B4-BE49-F238E27FC236}">
                  <a16:creationId xmlns="" xmlns:a16="http://schemas.microsoft.com/office/drawing/2014/main" id="{BD752895-7251-4294-B96D-C7D0A17BEB6B}"/>
                </a:ext>
              </a:extLst>
            </p:cNvPr>
            <p:cNvSpPr/>
            <p:nvPr/>
          </p:nvSpPr>
          <p:spPr>
            <a:xfrm rot="16200000">
              <a:off x="6813732" y="4710649"/>
              <a:ext cx="165970" cy="22871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ый треугольник 196">
              <a:extLst>
                <a:ext uri="{FF2B5EF4-FFF2-40B4-BE49-F238E27FC236}">
                  <a16:creationId xmlns="" xmlns:a16="http://schemas.microsoft.com/office/drawing/2014/main" id="{FC3E6DFF-ED85-4081-A872-A0CC7A2D452A}"/>
                </a:ext>
              </a:extLst>
            </p:cNvPr>
            <p:cNvSpPr/>
            <p:nvPr/>
          </p:nvSpPr>
          <p:spPr>
            <a:xfrm rot="5400000" flipV="1">
              <a:off x="6813183" y="5958139"/>
              <a:ext cx="165970" cy="22871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>
              <a:extLst>
                <a:ext uri="{FF2B5EF4-FFF2-40B4-BE49-F238E27FC236}">
                  <a16:creationId xmlns="" xmlns:a16="http://schemas.microsoft.com/office/drawing/2014/main" id="{063BD54A-E7BF-4CE3-A495-C561565A0AF9}"/>
                </a:ext>
              </a:extLst>
            </p:cNvPr>
            <p:cNvSpPr/>
            <p:nvPr/>
          </p:nvSpPr>
          <p:spPr>
            <a:xfrm>
              <a:off x="6781264" y="4917353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6"/>
                </a:gs>
                <a:gs pos="100000">
                  <a:schemeClr val="accent6"/>
                </a:gs>
                <a:gs pos="25000">
                  <a:srgbClr val="FDEDDD">
                    <a:alpha val="63000"/>
                  </a:srgbClr>
                </a:gs>
                <a:gs pos="0">
                  <a:schemeClr val="accent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F95C6DA4-0ED9-4A68-A9E9-D684ADF2A963}"/>
                </a:ext>
              </a:extLst>
            </p:cNvPr>
            <p:cNvSpPr txBox="1"/>
            <p:nvPr/>
          </p:nvSpPr>
          <p:spPr>
            <a:xfrm>
              <a:off x="7109587" y="511141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06</a:t>
              </a:r>
            </a:p>
          </p:txBody>
        </p:sp>
        <p:sp>
          <p:nvSpPr>
            <p:cNvPr id="203" name="Прямоугольник 202">
              <a:extLst>
                <a:ext uri="{FF2B5EF4-FFF2-40B4-BE49-F238E27FC236}">
                  <a16:creationId xmlns="" xmlns:a16="http://schemas.microsoft.com/office/drawing/2014/main" id="{58790007-A187-4F2B-B3DC-C3F4861B3A53}"/>
                </a:ext>
              </a:extLst>
            </p:cNvPr>
            <p:cNvSpPr/>
            <p:nvPr/>
          </p:nvSpPr>
          <p:spPr>
            <a:xfrm>
              <a:off x="1825808" y="4650384"/>
              <a:ext cx="3689076" cy="16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A70D42AA-FBD3-40CA-87E8-1C1483A7BFB1}"/>
                </a:ext>
              </a:extLst>
            </p:cNvPr>
            <p:cNvSpPr txBox="1"/>
            <p:nvPr/>
          </p:nvSpPr>
          <p:spPr>
            <a:xfrm>
              <a:off x="2810503" y="4732687"/>
              <a:ext cx="2835414" cy="380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cap="all" dirty="0" smtClean="0">
                  <a:solidFill>
                    <a:schemeClr val="accent5"/>
                  </a:solidFill>
                </a:rPr>
                <a:t>Бизнес-услуги </a:t>
              </a:r>
              <a:r>
                <a:rPr lang="ru-RU" b="1" cap="all" dirty="0">
                  <a:solidFill>
                    <a:schemeClr val="accent5"/>
                  </a:solidFill>
                </a:rPr>
                <a:t>И</a:t>
              </a:r>
              <a:r>
                <a:rPr lang="ru-RU" b="1" cap="all" dirty="0" smtClean="0">
                  <a:solidFill>
                    <a:schemeClr val="accent5"/>
                  </a:solidFill>
                </a:rPr>
                <a:t> </a:t>
              </a:r>
              <a:r>
                <a:rPr lang="en-US" b="1" cap="all" dirty="0" smtClean="0">
                  <a:solidFill>
                    <a:schemeClr val="accent5"/>
                  </a:solidFill>
                </a:rPr>
                <a:t>IT</a:t>
              </a:r>
              <a:endParaRPr lang="ru-RU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211" name="Прямоугольник: скругленные верхние углы 210">
              <a:extLst>
                <a:ext uri="{FF2B5EF4-FFF2-40B4-BE49-F238E27FC236}">
                  <a16:creationId xmlns="" xmlns:a16="http://schemas.microsoft.com/office/drawing/2014/main" id="{7B3EB410-3C9B-4F26-9A4A-4A8D96698C18}"/>
                </a:ext>
              </a:extLst>
            </p:cNvPr>
            <p:cNvSpPr/>
            <p:nvPr/>
          </p:nvSpPr>
          <p:spPr>
            <a:xfrm rot="5400000">
              <a:off x="1688083" y="4817005"/>
              <a:ext cx="1081518" cy="1263487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рямоугольный треугольник 212">
              <a:extLst>
                <a:ext uri="{FF2B5EF4-FFF2-40B4-BE49-F238E27FC236}">
                  <a16:creationId xmlns="" xmlns:a16="http://schemas.microsoft.com/office/drawing/2014/main" id="{97E73146-D14C-4CA2-AAC0-C4916015B140}"/>
                </a:ext>
              </a:extLst>
            </p:cNvPr>
            <p:cNvSpPr/>
            <p:nvPr/>
          </p:nvSpPr>
          <p:spPr>
            <a:xfrm rot="16200000">
              <a:off x="1628468" y="4710649"/>
              <a:ext cx="165970" cy="2287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ый треугольник 214">
              <a:extLst>
                <a:ext uri="{FF2B5EF4-FFF2-40B4-BE49-F238E27FC236}">
                  <a16:creationId xmlns="" xmlns:a16="http://schemas.microsoft.com/office/drawing/2014/main" id="{26B27C72-D396-4BB1-B3D6-D9F9A4114A86}"/>
                </a:ext>
              </a:extLst>
            </p:cNvPr>
            <p:cNvSpPr/>
            <p:nvPr/>
          </p:nvSpPr>
          <p:spPr>
            <a:xfrm rot="5400000" flipV="1">
              <a:off x="1627919" y="5958139"/>
              <a:ext cx="165970" cy="22871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рямоугольник 216">
              <a:extLst>
                <a:ext uri="{FF2B5EF4-FFF2-40B4-BE49-F238E27FC236}">
                  <a16:creationId xmlns="" xmlns:a16="http://schemas.microsoft.com/office/drawing/2014/main" id="{C3CB7461-10CC-4A72-806C-C64F2ABC7D8E}"/>
                </a:ext>
              </a:extLst>
            </p:cNvPr>
            <p:cNvSpPr/>
            <p:nvPr/>
          </p:nvSpPr>
          <p:spPr>
            <a:xfrm>
              <a:off x="1596000" y="4917353"/>
              <a:ext cx="228710" cy="1072156"/>
            </a:xfrm>
            <a:prstGeom prst="rect">
              <a:avLst/>
            </a:prstGeom>
            <a:gradFill>
              <a:gsLst>
                <a:gs pos="46000">
                  <a:schemeClr val="accent3"/>
                </a:gs>
                <a:gs pos="100000">
                  <a:schemeClr val="accent3"/>
                </a:gs>
                <a:gs pos="25000">
                  <a:srgbClr val="FDEDDD">
                    <a:alpha val="63000"/>
                  </a:srgbClr>
                </a:gs>
                <a:gs pos="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17710B1A-13B7-4268-A8C3-67162CE11312}"/>
                </a:ext>
              </a:extLst>
            </p:cNvPr>
            <p:cNvSpPr txBox="1"/>
            <p:nvPr/>
          </p:nvSpPr>
          <p:spPr>
            <a:xfrm>
              <a:off x="1924323" y="5111415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" y="71150"/>
            <a:ext cx="1205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Представления о перспективных сферах деятельности в Ярославской области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8" name="Picture 6" descr="https://cdn-icons-png.flaticon.com/512/6454/64547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4413" y="3489539"/>
            <a:ext cx="804208" cy="8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-icons.flaticon.com/png/512/2645/premium/2645163.png?token=exp=1657724294~hmac=d5b6f42e6a95b399fdfb5bfcdc6915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41" y="5527853"/>
            <a:ext cx="1033942" cy="10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82BB6D3-9AB8-4B30-87CD-E37FB53CE098}"/>
              </a:ext>
            </a:extLst>
          </p:cNvPr>
          <p:cNvSpPr txBox="1"/>
          <p:nvPr/>
        </p:nvSpPr>
        <p:spPr>
          <a:xfrm>
            <a:off x="9542709" y="3038034"/>
            <a:ext cx="2120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cap="all" dirty="0" smtClean="0">
                <a:solidFill>
                  <a:schemeClr val="accent5"/>
                </a:solidFill>
              </a:rPr>
              <a:t>образование</a:t>
            </a:r>
            <a:endParaRPr lang="ru-RU" b="1" cap="all" dirty="0">
              <a:solidFill>
                <a:schemeClr val="accent5"/>
              </a:solidFill>
            </a:endParaRPr>
          </a:p>
        </p:txBody>
      </p:sp>
      <p:pic>
        <p:nvPicPr>
          <p:cNvPr id="3088" name="Picture 16" descr="https://cdn-icons.flaticon.com/png/512/2486/premium/2486950.png?token=exp=1657725397~hmac=389f5887b76fc339318e08dd714db38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1" y="1413393"/>
            <a:ext cx="889469" cy="8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cdn-icons-png.flaticon.com/512/2809/28099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69" y="1355183"/>
            <a:ext cx="852111" cy="8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cdn-icons.flaticon.com/png/512/4573/premium/4573840.png?token=exp=1657726617~hmac=86d403f81864c10894798053823a570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07" y="3272901"/>
            <a:ext cx="938957" cy="9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cdn-icons.flaticon.com/png/512/3976/premium/3976631.png?token=exp=1657726674~hmac=a5dd2851771992accc9b630a4425a22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65" y="3489539"/>
            <a:ext cx="657492" cy="6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-icons-png.flaticon.com/512/995/9952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32" y="5454507"/>
            <a:ext cx="1005986" cy="10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Выбор уровня общего образования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4" descr="Студен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24" y="1268760"/>
            <a:ext cx="17281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Студен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52" y="1286214"/>
            <a:ext cx="17281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 txBox="1">
            <a:spLocks/>
          </p:cNvSpPr>
          <p:nvPr/>
        </p:nvSpPr>
        <p:spPr>
          <a:xfrm>
            <a:off x="429904" y="3212976"/>
            <a:ext cx="3754760" cy="2913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50%</a:t>
            </a:r>
            <a:r>
              <a:rPr lang="ru-RU" sz="3500" b="1" dirty="0" smtClean="0"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Arial Narrow" panose="020B0606020202030204" pitchFamily="34" charset="0"/>
              </a:rPr>
              <a:t>Планируют закончить обучение в школе после 9-го класса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4132191" y="3212977"/>
            <a:ext cx="4038600" cy="2934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37,6%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Arial Narrow" panose="020B0606020202030204" pitchFamily="34" charset="0"/>
              </a:rPr>
              <a:t>Планируют продолжить обучение в 10-м классе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s://cdn-icons-png.flaticon.com/512/1587/15875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900" y="1306030"/>
            <a:ext cx="1544472" cy="15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8048767" y="3234651"/>
            <a:ext cx="4038600" cy="2913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12,4%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latin typeface="Arial Narrow" panose="020B0606020202030204" pitchFamily="34" charset="0"/>
              </a:rPr>
              <a:t>Не приняли решение об уровне общего образования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Образовательные ориентации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1833"/>
              </p:ext>
            </p:extLst>
          </p:nvPr>
        </p:nvGraphicFramePr>
        <p:xfrm>
          <a:off x="777922" y="689040"/>
          <a:ext cx="10972800" cy="594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2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Образовательные ориентации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198760"/>
              </p:ext>
            </p:extLst>
          </p:nvPr>
        </p:nvGraphicFramePr>
        <p:xfrm>
          <a:off x="272954" y="689041"/>
          <a:ext cx="11663013" cy="582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9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Выбранные образовательные организации высшего образования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77068"/>
              </p:ext>
            </p:extLst>
          </p:nvPr>
        </p:nvGraphicFramePr>
        <p:xfrm>
          <a:off x="218364" y="1269244"/>
          <a:ext cx="11423175" cy="51179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407824"/>
                <a:gridCol w="2015351"/>
              </a:tblGrid>
              <a:tr h="465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ВУЗЫ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Доля указавших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</a:rPr>
                        <a:t>ЯрГУ</a:t>
                      </a:r>
                      <a:r>
                        <a:rPr lang="ru-RU" sz="1600" b="0" dirty="0">
                          <a:effectLst/>
                        </a:rPr>
                        <a:t> (Ярославский государственный университет им. П.Г. Демидова)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18%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ЯГПУ (Ярославский государственный педагогический университет им. К.Д. Ушинского)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12,2%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ЯГМУ (Ярославский государственный медицинский университет)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9,4%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ЯГТУ (Ярославский государственный технический университет)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7,8%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МГУ им. М.В. Ломоносова (Московский государственный университет им. М.В. Ломоносова)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5,5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РГАТУ (Рыбинский государственный авиационный технический университет им. П.А. Соловьева)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4,1%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 (Санкт-Петербургский государственный университет)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НИУ ВШЭ (Высшая школа экономики)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2,6%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ЯВВУ ПВО (Ярославское высшее военное училище противовоздушной обороны)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2,2%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ПГУПС (Петербургский государственный университет путей сообщения Александра I)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6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Выбранные образовательные организации среднего профессионального образования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72221"/>
              </p:ext>
            </p:extLst>
          </p:nvPr>
        </p:nvGraphicFramePr>
        <p:xfrm>
          <a:off x="341194" y="1107883"/>
          <a:ext cx="11491415" cy="544656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194919"/>
                <a:gridCol w="2296496"/>
              </a:tblGrid>
              <a:tr h="558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ОБРАЗОВАТЕЛЬНЫЕ ОРГАНИЗАЦИИ СПО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Доля указавших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ЯГСК (Ярославский градостроительный колледж)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19,7%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ЯПК (Ярославский педагогический колледж)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9,1%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ЯАМК (Ярославский автомеханический колледж)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4,7%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4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Колледж РГАТУ (Колледж Рыбинский государственный авиационный технический университет им. П.А. Соловьева)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4,5%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РПК (Рыбинский полиграфический колледж)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4,1%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ЯКУПТ (Ярославский колледж управления и профессиональных технологий)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4,0%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4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ВГУВТ в г. Рыбинск (Волжский государственный университет водного транспорта — филиал в г. Рыбинск)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3,9%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08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РПЭК (Рыбинский промышленно-экономический колледж)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3,6%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ЯПЭК (Ярославский промышленно-экономический колледж)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3,0%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ЯКСД (Ярославский колледж сервиса и дизайна)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2,9%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РППК (Рыбинский профессионально-педагогический колледж)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2,9%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Колледж </a:t>
                      </a:r>
                      <a:r>
                        <a:rPr lang="ru-RU" sz="1500" b="0" u="none" strike="noStrike" dirty="0" err="1">
                          <a:effectLst/>
                        </a:rPr>
                        <a:t>ЯрГУ</a:t>
                      </a:r>
                      <a:r>
                        <a:rPr lang="ru-RU" sz="1500" b="0" u="none" strike="noStrike" dirty="0">
                          <a:effectLst/>
                        </a:rPr>
                        <a:t> (Колледж Ярославский государственный университет им. П.Г. Демидова)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2,5%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ЯКИП (Ярославский колледж индустрии питания)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2,3%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</a:rPr>
                        <a:t>ПК им. Невского (</a:t>
                      </a:r>
                      <a:r>
                        <a:rPr lang="ru-RU" sz="1500" b="0" u="none" strike="noStrike" dirty="0" err="1">
                          <a:effectLst/>
                        </a:rPr>
                        <a:t>Переславский</a:t>
                      </a:r>
                      <a:r>
                        <a:rPr lang="ru-RU" sz="1500" b="0" u="none" strike="noStrike" dirty="0">
                          <a:effectLst/>
                        </a:rPr>
                        <a:t> колледж им. А. Невского)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2,3%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5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47738" y="2578447"/>
            <a:ext cx="25794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Corbel" panose="020B0503020204020204" pitchFamily="34" charset="0"/>
              </a:rPr>
              <a:t>Активизация позиции выпускников в процессе профессионального выбора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  <a:p>
            <a:pPr algn="ctr">
              <a:lnSpc>
                <a:spcPct val="125000"/>
              </a:lnSpc>
            </a:pPr>
            <a:endParaRPr lang="en-US" sz="1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8127" y="1815689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1"/>
                </a:solidFill>
                <a:latin typeface="+mj-lt"/>
              </a:rPr>
              <a:t>01</a:t>
            </a:r>
            <a:endParaRPr lang="en-US" sz="4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6268" y="2590639"/>
            <a:ext cx="2579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ru-RU" sz="1600" dirty="0">
                <a:latin typeface="Corbel" panose="020B0503020204020204" pitchFamily="34" charset="0"/>
              </a:rPr>
              <a:t>Отслеживание профессиональных планов выпускников и выявление основных тенденций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6657" y="1815689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/>
                </a:solidFill>
                <a:latin typeface="+mj-lt"/>
              </a:rPr>
              <a:t>02</a:t>
            </a:r>
            <a:endParaRPr lang="en-US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10016" y="2590639"/>
            <a:ext cx="2962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ru-RU" sz="1600" dirty="0">
                <a:latin typeface="Corbel" panose="020B0503020204020204" pitchFamily="34" charset="0"/>
              </a:rPr>
              <a:t>Отслеживание уровня готовности выпускников школ к профессиональному выбору в современных условиях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35187" y="1815689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3"/>
                </a:solidFill>
                <a:latin typeface="+mj-lt"/>
              </a:rPr>
              <a:t>03</a:t>
            </a:r>
            <a:endParaRPr lang="en-US" sz="4400" b="1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18042" y="4879443"/>
            <a:ext cx="2795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100"/>
            </a:pPr>
            <a:r>
              <a:rPr lang="ru-RU" sz="1600" dirty="0">
                <a:latin typeface="Corbel" panose="020B0503020204020204" pitchFamily="34" charset="0"/>
              </a:rPr>
              <a:t>Выявление общей картины проблем профессионального выбора у выпускников школ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88431" y="4110002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4"/>
                </a:solidFill>
                <a:latin typeface="+mj-lt"/>
              </a:rPr>
              <a:t>04</a:t>
            </a:r>
            <a:endParaRPr lang="en-US" sz="4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25183" y="4848376"/>
            <a:ext cx="3110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Corbel" panose="020B0503020204020204" pitchFamily="34" charset="0"/>
              </a:rPr>
              <a:t>Контроль достижений (изменения) </a:t>
            </a:r>
            <a:r>
              <a:rPr lang="ru-RU" sz="1600" dirty="0" smtClean="0">
                <a:latin typeface="Corbel" panose="020B0503020204020204" pitchFamily="34" charset="0"/>
              </a:rPr>
              <a:t>уровня готовности </a:t>
            </a:r>
            <a:r>
              <a:rPr lang="ru-RU" sz="1600" dirty="0">
                <a:latin typeface="Corbel" panose="020B0503020204020204" pitchFamily="34" charset="0"/>
              </a:rPr>
              <a:t>к профессиональному выбору у выпускников в отдельных ООО, МР </a:t>
            </a:r>
            <a:br>
              <a:rPr lang="ru-RU" sz="1600" dirty="0">
                <a:latin typeface="Corbel" panose="020B0503020204020204" pitchFamily="34" charset="0"/>
              </a:rPr>
            </a:b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93265" y="4110002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/>
                </a:solidFill>
                <a:latin typeface="+mj-lt"/>
              </a:rPr>
              <a:t>05</a:t>
            </a:r>
            <a:endParaRPr lang="en-US" sz="4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90051" y="412125"/>
            <a:ext cx="581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ЗАДАЧИ МОНИТОРИНГА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3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9" grpId="0"/>
      <p:bldP spid="40" grpId="0"/>
      <p:bldP spid="47" grpId="0"/>
      <p:bldP spid="48" grpId="0"/>
      <p:bldP spid="51" grpId="0"/>
      <p:bldP spid="52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867" y="412125"/>
            <a:ext cx="822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Окончательный выбор профессии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7344" y="2074328"/>
            <a:ext cx="2278244" cy="2278244"/>
            <a:chOff x="1833879" y="1894578"/>
            <a:chExt cx="2534194" cy="2534194"/>
          </a:xfrm>
        </p:grpSpPr>
        <p:sp>
          <p:nvSpPr>
            <p:cNvPr id="6" name="Donut 5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8720800"/>
                <a:gd name="adj2" fmla="val 16182634"/>
                <a:gd name="adj3" fmla="val 79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6878" y="2074328"/>
            <a:ext cx="2278244" cy="2278244"/>
            <a:chOff x="1833879" y="1894578"/>
            <a:chExt cx="2534194" cy="2534194"/>
          </a:xfrm>
        </p:grpSpPr>
        <p:sp>
          <p:nvSpPr>
            <p:cNvPr id="10" name="Donut 9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7474346"/>
                <a:gd name="adj2" fmla="val 16182634"/>
                <a:gd name="adj3" fmla="val 79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16414" y="2074328"/>
            <a:ext cx="2278244" cy="2278244"/>
            <a:chOff x="1833879" y="1894578"/>
            <a:chExt cx="2534194" cy="2534194"/>
          </a:xfrm>
        </p:grpSpPr>
        <p:sp>
          <p:nvSpPr>
            <p:cNvPr id="13" name="Donut 12"/>
            <p:cNvSpPr/>
            <p:nvPr/>
          </p:nvSpPr>
          <p:spPr>
            <a:xfrm>
              <a:off x="1833880" y="1894579"/>
              <a:ext cx="2534193" cy="2534193"/>
            </a:xfrm>
            <a:prstGeom prst="donut">
              <a:avLst>
                <a:gd name="adj" fmla="val 79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flipH="1">
              <a:off x="1833879" y="1894578"/>
              <a:ext cx="2534193" cy="2534193"/>
            </a:xfrm>
            <a:prstGeom prst="blockArc">
              <a:avLst>
                <a:gd name="adj1" fmla="val 12017702"/>
                <a:gd name="adj2" fmla="val 16182634"/>
                <a:gd name="adj3" fmla="val 797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07815" y="2584799"/>
            <a:ext cx="1257300" cy="1257300"/>
            <a:chOff x="1707815" y="2584799"/>
            <a:chExt cx="1257300" cy="1257300"/>
          </a:xfrm>
        </p:grpSpPr>
        <p:sp>
          <p:nvSpPr>
            <p:cNvPr id="15" name="Oval 14"/>
            <p:cNvSpPr/>
            <p:nvPr/>
          </p:nvSpPr>
          <p:spPr>
            <a:xfrm>
              <a:off x="1707815" y="2584799"/>
              <a:ext cx="1257300" cy="1257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4376" y="2951839"/>
              <a:ext cx="120417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36,7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7350" y="2584799"/>
            <a:ext cx="1257300" cy="1257300"/>
            <a:chOff x="5467350" y="2584799"/>
            <a:chExt cx="1257300" cy="1257300"/>
          </a:xfrm>
        </p:grpSpPr>
        <p:sp>
          <p:nvSpPr>
            <p:cNvPr id="16" name="Oval 15"/>
            <p:cNvSpPr/>
            <p:nvPr/>
          </p:nvSpPr>
          <p:spPr>
            <a:xfrm>
              <a:off x="5467350" y="2584799"/>
              <a:ext cx="1257300" cy="125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93912" y="2951839"/>
              <a:ext cx="120417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42,8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26885" y="2584799"/>
            <a:ext cx="1257300" cy="1257300"/>
            <a:chOff x="9226885" y="2584799"/>
            <a:chExt cx="1257300" cy="1257300"/>
          </a:xfrm>
        </p:grpSpPr>
        <p:sp>
          <p:nvSpPr>
            <p:cNvPr id="17" name="Oval 16"/>
            <p:cNvSpPr/>
            <p:nvPr/>
          </p:nvSpPr>
          <p:spPr>
            <a:xfrm>
              <a:off x="9226885" y="2584799"/>
              <a:ext cx="1257300" cy="1257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53446" y="2951839"/>
              <a:ext cx="1204177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20,6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7724" y="4706911"/>
            <a:ext cx="2797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Выбрал одну профессию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2575" y="5822757"/>
            <a:ext cx="2453700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chemeClr val="accent1"/>
                </a:solidFill>
              </a:rPr>
              <a:t>   35,5%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5566" y="4706911"/>
            <a:ext cx="392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Есть предположительные варианты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17582" y="5822756"/>
            <a:ext cx="2453700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chemeClr val="accent3"/>
                </a:solidFill>
              </a:rPr>
              <a:t>43%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5358" y="4706911"/>
            <a:ext cx="1300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Не выбрал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51517" y="5858677"/>
            <a:ext cx="24537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chemeClr val="accent5"/>
                </a:solidFill>
              </a:rPr>
              <a:t>21,5%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2" name="Rectangle 21"/>
          <p:cNvSpPr/>
          <p:nvPr/>
        </p:nvSpPr>
        <p:spPr>
          <a:xfrm>
            <a:off x="2363201" y="5233341"/>
            <a:ext cx="6916982" cy="43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2020/2021 учебный год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Straight Arrow Connector 11"/>
          <p:cNvCxnSpPr/>
          <p:nvPr/>
        </p:nvCxnSpPr>
        <p:spPr>
          <a:xfrm>
            <a:off x="2068058" y="3727516"/>
            <a:ext cx="616688" cy="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1"/>
          <p:cNvCxnSpPr/>
          <p:nvPr/>
        </p:nvCxnSpPr>
        <p:spPr>
          <a:xfrm>
            <a:off x="4414798" y="5730184"/>
            <a:ext cx="616688" cy="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6"/>
          <p:cNvCxnSpPr/>
          <p:nvPr/>
        </p:nvCxnSpPr>
        <p:spPr>
          <a:xfrm>
            <a:off x="5503585" y="5716536"/>
            <a:ext cx="616688" cy="0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8"/>
          <p:cNvCxnSpPr/>
          <p:nvPr/>
        </p:nvCxnSpPr>
        <p:spPr>
          <a:xfrm>
            <a:off x="6531050" y="5713572"/>
            <a:ext cx="616688" cy="0"/>
          </a:xfrm>
          <a:prstGeom prst="straightConnector1">
            <a:avLst/>
          </a:prstGeom>
          <a:ln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5" grpId="0"/>
      <p:bldP spid="26" grpId="0"/>
      <p:bldP spid="27" grpId="0"/>
      <p:bldP spid="28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Окончательный выбор профессии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884552"/>
              </p:ext>
            </p:extLst>
          </p:nvPr>
        </p:nvGraphicFramePr>
        <p:xfrm>
          <a:off x="272955" y="709683"/>
          <a:ext cx="11409529" cy="589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7A8B589C-3AA3-4FA4-A629-F32ED6F77CAD}"/>
              </a:ext>
            </a:extLst>
          </p:cNvPr>
          <p:cNvSpPr/>
          <p:nvPr/>
        </p:nvSpPr>
        <p:spPr>
          <a:xfrm>
            <a:off x="3967856" y="1273452"/>
            <a:ext cx="1453145" cy="8100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="" xmlns:a16="http://schemas.microsoft.com/office/drawing/2014/main" id="{F15FCDC1-9ED5-480F-B327-7A79797B012E}"/>
              </a:ext>
            </a:extLst>
          </p:cNvPr>
          <p:cNvSpPr/>
          <p:nvPr/>
        </p:nvSpPr>
        <p:spPr>
          <a:xfrm>
            <a:off x="6771000" y="1273452"/>
            <a:ext cx="1453146" cy="8100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="" xmlns:a16="http://schemas.microsoft.com/office/drawing/2014/main" id="{792A1828-CD59-4918-B873-0C87513B2450}"/>
              </a:ext>
            </a:extLst>
          </p:cNvPr>
          <p:cNvSpPr/>
          <p:nvPr/>
        </p:nvSpPr>
        <p:spPr>
          <a:xfrm>
            <a:off x="3619594" y="2160947"/>
            <a:ext cx="1334466" cy="8100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3EC05210-B351-42CA-93A0-ADADB19F964D}"/>
              </a:ext>
            </a:extLst>
          </p:cNvPr>
          <p:cNvSpPr/>
          <p:nvPr/>
        </p:nvSpPr>
        <p:spPr>
          <a:xfrm>
            <a:off x="7260310" y="2160947"/>
            <a:ext cx="1312096" cy="8100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48C324DD-2070-4E77-A09E-93543E114F36}"/>
              </a:ext>
            </a:extLst>
          </p:cNvPr>
          <p:cNvSpPr/>
          <p:nvPr/>
        </p:nvSpPr>
        <p:spPr>
          <a:xfrm>
            <a:off x="3576000" y="3047649"/>
            <a:ext cx="922500" cy="8100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="" xmlns:a16="http://schemas.microsoft.com/office/drawing/2014/main" id="{90B863F5-A153-47D3-9437-334ABFFC1E0A}"/>
              </a:ext>
            </a:extLst>
          </p:cNvPr>
          <p:cNvSpPr/>
          <p:nvPr/>
        </p:nvSpPr>
        <p:spPr>
          <a:xfrm>
            <a:off x="7693500" y="3047649"/>
            <a:ext cx="922500" cy="8100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="" xmlns:a16="http://schemas.microsoft.com/office/drawing/2014/main" id="{AE79E730-83DE-4035-BA1D-2144948F6B51}"/>
              </a:ext>
            </a:extLst>
          </p:cNvPr>
          <p:cNvSpPr/>
          <p:nvPr/>
        </p:nvSpPr>
        <p:spPr>
          <a:xfrm>
            <a:off x="7260311" y="3934351"/>
            <a:ext cx="1304877" cy="8100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D5CD020B-AE20-48EA-A983-F34B0BA1B5B9}"/>
              </a:ext>
            </a:extLst>
          </p:cNvPr>
          <p:cNvSpPr/>
          <p:nvPr/>
        </p:nvSpPr>
        <p:spPr>
          <a:xfrm>
            <a:off x="3627056" y="3935937"/>
            <a:ext cx="1332695" cy="8100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49D5F229-1751-4505-9A4E-D1A13C1A86C4}"/>
              </a:ext>
            </a:extLst>
          </p:cNvPr>
          <p:cNvSpPr/>
          <p:nvPr/>
        </p:nvSpPr>
        <p:spPr>
          <a:xfrm>
            <a:off x="3998034" y="4824225"/>
            <a:ext cx="1422966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225C18A8-D35C-4136-9D48-1D8B7154A28A}"/>
              </a:ext>
            </a:extLst>
          </p:cNvPr>
          <p:cNvSpPr/>
          <p:nvPr/>
        </p:nvSpPr>
        <p:spPr>
          <a:xfrm>
            <a:off x="6771000" y="4829766"/>
            <a:ext cx="14196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8E6DD147-578B-40E5-865B-0D2F1B54188E}"/>
              </a:ext>
            </a:extLst>
          </p:cNvPr>
          <p:cNvSpPr/>
          <p:nvPr/>
        </p:nvSpPr>
        <p:spPr>
          <a:xfrm>
            <a:off x="1731000" y="1273452"/>
            <a:ext cx="3064558" cy="810000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="" xmlns:a16="http://schemas.microsoft.com/office/drawing/2014/main" id="{2A4228D2-FEAE-4DBA-BFEB-1349A506ADF4}"/>
              </a:ext>
            </a:extLst>
          </p:cNvPr>
          <p:cNvSpPr/>
          <p:nvPr/>
        </p:nvSpPr>
        <p:spPr>
          <a:xfrm>
            <a:off x="7396442" y="1273452"/>
            <a:ext cx="3064558" cy="810000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FC0FC4BB-C632-4B5F-B527-297584F8F151}"/>
              </a:ext>
            </a:extLst>
          </p:cNvPr>
          <p:cNvSpPr/>
          <p:nvPr/>
        </p:nvSpPr>
        <p:spPr>
          <a:xfrm>
            <a:off x="1264061" y="2160947"/>
            <a:ext cx="2656715" cy="810000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223D72AE-FFD9-41CC-9D46-0443531BF32F}"/>
              </a:ext>
            </a:extLst>
          </p:cNvPr>
          <p:cNvSpPr/>
          <p:nvPr/>
        </p:nvSpPr>
        <p:spPr>
          <a:xfrm>
            <a:off x="8271226" y="2160947"/>
            <a:ext cx="2679085" cy="810000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1C281C5E-9287-4D3A-8E86-DBC37599ABBB}"/>
              </a:ext>
            </a:extLst>
          </p:cNvPr>
          <p:cNvSpPr/>
          <p:nvPr/>
        </p:nvSpPr>
        <p:spPr>
          <a:xfrm>
            <a:off x="808501" y="3047649"/>
            <a:ext cx="2806607" cy="810000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099AEBEA-68AB-49AE-A25E-F2A14718DC7A}"/>
              </a:ext>
            </a:extLst>
          </p:cNvPr>
          <p:cNvSpPr/>
          <p:nvPr/>
        </p:nvSpPr>
        <p:spPr>
          <a:xfrm>
            <a:off x="8576894" y="3047649"/>
            <a:ext cx="2806607" cy="810000"/>
          </a:xfrm>
          <a:custGeom>
            <a:avLst/>
            <a:gdLst>
              <a:gd name="connsiteX0" fmla="*/ 7219 w 2806607"/>
              <a:gd name="connsiteY0" fmla="*/ 0 h 810000"/>
              <a:gd name="connsiteX1" fmla="*/ 2401607 w 2806607"/>
              <a:gd name="connsiteY1" fmla="*/ 0 h 810000"/>
              <a:gd name="connsiteX2" fmla="*/ 2806607 w 2806607"/>
              <a:gd name="connsiteY2" fmla="*/ 405000 h 810000"/>
              <a:gd name="connsiteX3" fmla="*/ 2401607 w 2806607"/>
              <a:gd name="connsiteY3" fmla="*/ 810000 h 810000"/>
              <a:gd name="connsiteX4" fmla="*/ 0 w 2806607"/>
              <a:gd name="connsiteY4" fmla="*/ 810000 h 810000"/>
              <a:gd name="connsiteX5" fmla="*/ 26097 w 2806607"/>
              <a:gd name="connsiteY5" fmla="*/ 639006 h 810000"/>
              <a:gd name="connsiteX6" fmla="*/ 39107 w 2806607"/>
              <a:gd name="connsiteY6" fmla="*/ 381351 h 810000"/>
              <a:gd name="connsiteX7" fmla="*/ 26097 w 2806607"/>
              <a:gd name="connsiteY7" fmla="*/ 123696 h 810000"/>
              <a:gd name="connsiteX8" fmla="*/ 7219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7219" y="0"/>
                </a:moveTo>
                <a:lnTo>
                  <a:pt x="2401607" y="0"/>
                </a:lnTo>
                <a:cubicBezTo>
                  <a:pt x="2625282" y="0"/>
                  <a:pt x="2806607" y="181325"/>
                  <a:pt x="2806607" y="405000"/>
                </a:cubicBezTo>
                <a:cubicBezTo>
                  <a:pt x="2806607" y="628675"/>
                  <a:pt x="2625282" y="810000"/>
                  <a:pt x="2401607" y="810000"/>
                </a:cubicBezTo>
                <a:lnTo>
                  <a:pt x="0" y="810000"/>
                </a:lnTo>
                <a:lnTo>
                  <a:pt x="26097" y="639006"/>
                </a:lnTo>
                <a:cubicBezTo>
                  <a:pt x="34700" y="554291"/>
                  <a:pt x="39107" y="468336"/>
                  <a:pt x="39107" y="381351"/>
                </a:cubicBezTo>
                <a:cubicBezTo>
                  <a:pt x="39107" y="294366"/>
                  <a:pt x="34700" y="208410"/>
                  <a:pt x="26097" y="123696"/>
                </a:cubicBezTo>
                <a:lnTo>
                  <a:pt x="721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454BFD6A-D133-4873-8B3C-32405A13104C}"/>
              </a:ext>
            </a:extLst>
          </p:cNvPr>
          <p:cNvSpPr/>
          <p:nvPr/>
        </p:nvSpPr>
        <p:spPr>
          <a:xfrm>
            <a:off x="8242492" y="3934351"/>
            <a:ext cx="2707819" cy="810000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845C86C9-5C98-49B9-9E51-A5917CE9A78D}"/>
              </a:ext>
            </a:extLst>
          </p:cNvPr>
          <p:cNvSpPr/>
          <p:nvPr/>
        </p:nvSpPr>
        <p:spPr>
          <a:xfrm>
            <a:off x="1269751" y="3935937"/>
            <a:ext cx="2680723" cy="810000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D2EA28F0-EBA7-4CD7-9B59-21FDC3373497}"/>
              </a:ext>
            </a:extLst>
          </p:cNvPr>
          <p:cNvSpPr/>
          <p:nvPr/>
        </p:nvSpPr>
        <p:spPr>
          <a:xfrm>
            <a:off x="1731000" y="4824225"/>
            <a:ext cx="3146328" cy="810000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21B61015-76FE-4AFD-B413-E6348842598C}"/>
              </a:ext>
            </a:extLst>
          </p:cNvPr>
          <p:cNvSpPr/>
          <p:nvPr/>
        </p:nvSpPr>
        <p:spPr>
          <a:xfrm>
            <a:off x="7305552" y="4829766"/>
            <a:ext cx="3155449" cy="810000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C8B0357-93B2-49CE-A193-648F04156F87}"/>
              </a:ext>
            </a:extLst>
          </p:cNvPr>
          <p:cNvSpPr txBox="1"/>
          <p:nvPr/>
        </p:nvSpPr>
        <p:spPr>
          <a:xfrm>
            <a:off x="4564607" y="132450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</a:t>
            </a:r>
            <a:endParaRPr lang="ru-RU" sz="40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73A37DD-10FF-46BF-A31F-D22EF97A8BBF}"/>
              </a:ext>
            </a:extLst>
          </p:cNvPr>
          <p:cNvSpPr txBox="1"/>
          <p:nvPr/>
        </p:nvSpPr>
        <p:spPr>
          <a:xfrm>
            <a:off x="4059750" y="221121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</a:t>
            </a:r>
            <a:endParaRPr lang="ru-RU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5AF80EE-961F-4837-999B-F5E6AC908462}"/>
              </a:ext>
            </a:extLst>
          </p:cNvPr>
          <p:cNvSpPr txBox="1"/>
          <p:nvPr/>
        </p:nvSpPr>
        <p:spPr>
          <a:xfrm>
            <a:off x="3685313" y="3099499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</a:t>
            </a:r>
            <a:endParaRPr lang="ru-RU" sz="4000" b="1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B2AA3E9-E9A6-4BA8-A84A-B9CE1892A0DA}"/>
              </a:ext>
            </a:extLst>
          </p:cNvPr>
          <p:cNvSpPr txBox="1"/>
          <p:nvPr/>
        </p:nvSpPr>
        <p:spPr>
          <a:xfrm>
            <a:off x="4647074" y="4900027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5</a:t>
            </a:r>
            <a:endParaRPr lang="ru-RU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26C86BF-08CE-4C70-ABC4-771C5D8F09A4}"/>
              </a:ext>
            </a:extLst>
          </p:cNvPr>
          <p:cNvSpPr txBox="1"/>
          <p:nvPr/>
        </p:nvSpPr>
        <p:spPr>
          <a:xfrm>
            <a:off x="4059750" y="3985408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4</a:t>
            </a:r>
            <a:endParaRPr lang="ru-RU" sz="4000" b="1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26374D1-48F3-413A-BE94-73EA9A6666C5}"/>
              </a:ext>
            </a:extLst>
          </p:cNvPr>
          <p:cNvSpPr txBox="1"/>
          <p:nvPr/>
        </p:nvSpPr>
        <p:spPr>
          <a:xfrm>
            <a:off x="6992831" y="4876662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</a:t>
            </a:r>
            <a:endParaRPr lang="ru-RU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8AB5825-47C6-4715-9114-3BAF66413FB9}"/>
              </a:ext>
            </a:extLst>
          </p:cNvPr>
          <p:cNvSpPr txBox="1"/>
          <p:nvPr/>
        </p:nvSpPr>
        <p:spPr>
          <a:xfrm>
            <a:off x="7497573" y="4019333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7</a:t>
            </a:r>
            <a:endParaRPr lang="ru-RU" sz="40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5C8380F-8A10-48AE-BDFE-2D9D0C0C80C7}"/>
              </a:ext>
            </a:extLst>
          </p:cNvPr>
          <p:cNvSpPr txBox="1"/>
          <p:nvPr/>
        </p:nvSpPr>
        <p:spPr>
          <a:xfrm>
            <a:off x="7484101" y="2207251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9</a:t>
            </a:r>
            <a:endParaRPr lang="ru-RU" sz="4000" b="1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2830A00-047E-490C-B3CF-3CEE929A2E79}"/>
              </a:ext>
            </a:extLst>
          </p:cNvPr>
          <p:cNvSpPr txBox="1"/>
          <p:nvPr/>
        </p:nvSpPr>
        <p:spPr>
          <a:xfrm>
            <a:off x="6915721" y="1324509"/>
            <a:ext cx="77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10</a:t>
            </a:r>
            <a:endParaRPr lang="ru-RU" sz="40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60333C2-B7DB-4B64-BF28-B8B11B8BEBDC}"/>
              </a:ext>
            </a:extLst>
          </p:cNvPr>
          <p:cNvSpPr txBox="1"/>
          <p:nvPr/>
        </p:nvSpPr>
        <p:spPr>
          <a:xfrm>
            <a:off x="7842029" y="3078714"/>
            <a:ext cx="62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8</a:t>
            </a:r>
            <a:endParaRPr lang="ru-RU" sz="40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3B74CA6-19D8-47D5-9CFC-30427F4FC6D9}"/>
              </a:ext>
            </a:extLst>
          </p:cNvPr>
          <p:cNvSpPr txBox="1"/>
          <p:nvPr/>
        </p:nvSpPr>
        <p:spPr>
          <a:xfrm>
            <a:off x="1694893" y="132865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Школа</a:t>
            </a:r>
            <a:endParaRPr lang="ru-RU" sz="1600" b="1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2E17E58-CFD5-4597-9E50-E38594095551}"/>
              </a:ext>
            </a:extLst>
          </p:cNvPr>
          <p:cNvSpPr txBox="1"/>
          <p:nvPr/>
        </p:nvSpPr>
        <p:spPr>
          <a:xfrm>
            <a:off x="3179893" y="1738627"/>
            <a:ext cx="792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42,8%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95BD765-1EFF-4801-BEE6-95672AED9CFB}"/>
              </a:ext>
            </a:extLst>
          </p:cNvPr>
          <p:cNvSpPr txBox="1"/>
          <p:nvPr/>
        </p:nvSpPr>
        <p:spPr>
          <a:xfrm>
            <a:off x="650785" y="3150430"/>
            <a:ext cx="2315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Центр «Ресурс»</a:t>
            </a:r>
            <a:endParaRPr lang="ru-RU" sz="1600" b="1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6EF2479-0AB9-49AD-B492-E8E2B497E989}"/>
              </a:ext>
            </a:extLst>
          </p:cNvPr>
          <p:cNvSpPr txBox="1"/>
          <p:nvPr/>
        </p:nvSpPr>
        <p:spPr>
          <a:xfrm>
            <a:off x="2610112" y="2584024"/>
            <a:ext cx="101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29,4%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C19BEDA-EBA2-4A1F-A967-4F04E38AD67A}"/>
              </a:ext>
            </a:extLst>
          </p:cNvPr>
          <p:cNvSpPr txBox="1"/>
          <p:nvPr/>
        </p:nvSpPr>
        <p:spPr>
          <a:xfrm>
            <a:off x="1382070" y="3965075"/>
            <a:ext cx="208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Центры занятости населения</a:t>
            </a:r>
            <a:endParaRPr lang="ru-RU" sz="1600" b="1" dirty="0"/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1ECD810-D742-4934-AB4D-ABC27325C45E}"/>
              </a:ext>
            </a:extLst>
          </p:cNvPr>
          <p:cNvSpPr txBox="1"/>
          <p:nvPr/>
        </p:nvSpPr>
        <p:spPr>
          <a:xfrm>
            <a:off x="2996460" y="4392147"/>
            <a:ext cx="770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6,1%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7E716E2-6859-4DEC-83A1-FB98919691D2}"/>
              </a:ext>
            </a:extLst>
          </p:cNvPr>
          <p:cNvSpPr txBox="1"/>
          <p:nvPr/>
        </p:nvSpPr>
        <p:spPr>
          <a:xfrm>
            <a:off x="9103568" y="3084346"/>
            <a:ext cx="211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Учреждения профориентации</a:t>
            </a:r>
            <a:endParaRPr lang="ru-RU" sz="1600" b="1" dirty="0"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C74116B-BF92-45D7-92DC-BD1DA78B4918}"/>
              </a:ext>
            </a:extLst>
          </p:cNvPr>
          <p:cNvSpPr txBox="1"/>
          <p:nvPr/>
        </p:nvSpPr>
        <p:spPr>
          <a:xfrm>
            <a:off x="3780849" y="5291277"/>
            <a:ext cx="82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5,4%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A8E7F9C-EB48-47A1-AE67-99B06B0879F3}"/>
              </a:ext>
            </a:extLst>
          </p:cNvPr>
          <p:cNvSpPr txBox="1"/>
          <p:nvPr/>
        </p:nvSpPr>
        <p:spPr>
          <a:xfrm>
            <a:off x="1374284" y="2171414"/>
            <a:ext cx="2471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Организации высшего  и профессионального </a:t>
            </a:r>
          </a:p>
          <a:p>
            <a:r>
              <a:rPr lang="ru-RU" sz="1400" b="1" dirty="0" smtClean="0"/>
              <a:t>образования</a:t>
            </a:r>
            <a:endParaRPr lang="ru-RU" sz="1400" b="1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A6EB8A6-6B2E-4F13-A47E-DB16C6C57238}"/>
              </a:ext>
            </a:extLst>
          </p:cNvPr>
          <p:cNvSpPr txBox="1"/>
          <p:nvPr/>
        </p:nvSpPr>
        <p:spPr>
          <a:xfrm>
            <a:off x="2848399" y="3501997"/>
            <a:ext cx="808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17,2%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B0796CD0-B05D-4299-A2C9-31B4ACDE3179}"/>
              </a:ext>
            </a:extLst>
          </p:cNvPr>
          <p:cNvSpPr txBox="1"/>
          <p:nvPr/>
        </p:nvSpPr>
        <p:spPr>
          <a:xfrm>
            <a:off x="1853207" y="4861555"/>
            <a:ext cx="2339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Учреждения дополнительного образования</a:t>
            </a:r>
            <a:endParaRPr lang="ru-RU" sz="1500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34EF4FA-DECA-49DF-977C-0810FAF9D3EF}"/>
              </a:ext>
            </a:extLst>
          </p:cNvPr>
          <p:cNvSpPr txBox="1"/>
          <p:nvPr/>
        </p:nvSpPr>
        <p:spPr>
          <a:xfrm>
            <a:off x="8636089" y="3532774"/>
            <a:ext cx="107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3684A0D-95A5-4CA2-BABF-20F096916D8F}"/>
              </a:ext>
            </a:extLst>
          </p:cNvPr>
          <p:cNvSpPr txBox="1"/>
          <p:nvPr/>
        </p:nvSpPr>
        <p:spPr>
          <a:xfrm>
            <a:off x="8940744" y="3923797"/>
            <a:ext cx="188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Возможное место работы</a:t>
            </a:r>
            <a:endParaRPr lang="ru-RU" sz="1600" b="1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345DC36E-98FC-4501-842E-645E8209DB00}"/>
              </a:ext>
            </a:extLst>
          </p:cNvPr>
          <p:cNvSpPr txBox="1"/>
          <p:nvPr/>
        </p:nvSpPr>
        <p:spPr>
          <a:xfrm>
            <a:off x="7830978" y="5234766"/>
            <a:ext cx="734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4,2%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E9B196C-4948-4F4A-B708-3F5BA1926E93}"/>
              </a:ext>
            </a:extLst>
          </p:cNvPr>
          <p:cNvSpPr txBox="1"/>
          <p:nvPr/>
        </p:nvSpPr>
        <p:spPr>
          <a:xfrm>
            <a:off x="8706226" y="4825322"/>
            <a:ext cx="158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ППМС и молодежные центры</a:t>
            </a:r>
            <a:endParaRPr lang="ru-RU" sz="1600" b="1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52A93D86-2C83-4DEA-B7FE-C04577E53668}"/>
              </a:ext>
            </a:extLst>
          </p:cNvPr>
          <p:cNvSpPr txBox="1"/>
          <p:nvPr/>
        </p:nvSpPr>
        <p:spPr>
          <a:xfrm>
            <a:off x="8426527" y="4321031"/>
            <a:ext cx="73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3,9%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7976638-BA04-427D-B2E2-77604C3A66C3}"/>
              </a:ext>
            </a:extLst>
          </p:cNvPr>
          <p:cNvSpPr txBox="1"/>
          <p:nvPr/>
        </p:nvSpPr>
        <p:spPr>
          <a:xfrm>
            <a:off x="9553661" y="227806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Интернет</a:t>
            </a:r>
            <a:endParaRPr lang="ru-RU" sz="1600" b="1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2FAF2178-14B1-4E60-BBA0-D403DB6E8AE6}"/>
              </a:ext>
            </a:extLst>
          </p:cNvPr>
          <p:cNvSpPr txBox="1"/>
          <p:nvPr/>
        </p:nvSpPr>
        <p:spPr>
          <a:xfrm>
            <a:off x="8616000" y="2460524"/>
            <a:ext cx="64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2,1%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D34420F-28DD-43E5-961E-767E5DEC997B}"/>
              </a:ext>
            </a:extLst>
          </p:cNvPr>
          <p:cNvSpPr txBox="1"/>
          <p:nvPr/>
        </p:nvSpPr>
        <p:spPr>
          <a:xfrm>
            <a:off x="9154876" y="1325598"/>
            <a:ext cx="131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Курсы</a:t>
            </a:r>
            <a:endParaRPr lang="ru-RU" sz="1600" b="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EC384741-26D1-45AD-AF64-AB2855B920B1}"/>
              </a:ext>
            </a:extLst>
          </p:cNvPr>
          <p:cNvSpPr txBox="1"/>
          <p:nvPr/>
        </p:nvSpPr>
        <p:spPr>
          <a:xfrm>
            <a:off x="8253319" y="1664152"/>
            <a:ext cx="805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1,1%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D446D9CB-0B0A-49CF-9088-B5B8F9711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27524" y="2460524"/>
            <a:ext cx="1936952" cy="193695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42280" y="291986"/>
            <a:ext cx="11041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Куда можно обратиться за помощью в выборе профессии?</a:t>
            </a:r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*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45DC36E-98FC-4501-842E-645E8209DB00}"/>
              </a:ext>
            </a:extLst>
          </p:cNvPr>
          <p:cNvSpPr txBox="1"/>
          <p:nvPr/>
        </p:nvSpPr>
        <p:spPr>
          <a:xfrm>
            <a:off x="7916358" y="6323193"/>
            <a:ext cx="420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/>
                </a:solidFill>
              </a:rPr>
              <a:t>* Ответ дали 17,2% респондентов</a:t>
            </a:r>
            <a:endParaRPr lang="ru-RU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50125" y="71150"/>
            <a:ext cx="11928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Интегральный коэффициент готовности к профессиональному выбору</a:t>
            </a:r>
            <a:endParaRPr lang="ru-RU" sz="2500" b="1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892119" y="2848453"/>
            <a:ext cx="5155016" cy="785284"/>
            <a:chOff x="6892119" y="2848453"/>
            <a:chExt cx="5155016" cy="785284"/>
          </a:xfrm>
        </p:grpSpPr>
        <p:grpSp>
          <p:nvGrpSpPr>
            <p:cNvPr id="7" name="Group 108"/>
            <p:cNvGrpSpPr/>
            <p:nvPr/>
          </p:nvGrpSpPr>
          <p:grpSpPr>
            <a:xfrm>
              <a:off x="6892119" y="2848453"/>
              <a:ext cx="5155016" cy="785284"/>
              <a:chOff x="793398" y="3518155"/>
              <a:chExt cx="3956023" cy="78528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93398" y="3518155"/>
                <a:ext cx="3956023" cy="785284"/>
              </a:xfrm>
              <a:prstGeom prst="roundRect">
                <a:avLst>
                  <a:gd name="adj" fmla="val 70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52050" y="3722932"/>
                <a:ext cx="3235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СРЕДНЕЕ ЗНАЧЕНИЕ  ПО ЯО – 0,30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8" name="Picture 4" descr="https://cdn-icons-png.flaticon.com/512/7626/762688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057" y="2934081"/>
              <a:ext cx="546748" cy="546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53" y="557923"/>
            <a:ext cx="5087619" cy="615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191069" y="30206"/>
            <a:ext cx="117448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Динамика интегрального коэффициента готовности к профессиональному выбору</a:t>
            </a:r>
            <a:endParaRPr lang="ru-RU" sz="2500" b="1" dirty="0">
              <a:solidFill>
                <a:schemeClr val="tx2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11" y="901124"/>
            <a:ext cx="4610094" cy="557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4196" y="909647"/>
            <a:ext cx="13837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accent1"/>
                </a:solidFill>
                <a:latin typeface="+mj-lt"/>
              </a:rPr>
              <a:t>202</a:t>
            </a:r>
            <a:r>
              <a:rPr lang="vi-VN" sz="42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4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008" y="909768"/>
            <a:ext cx="13837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chemeClr val="accent2"/>
                </a:solidFill>
                <a:latin typeface="+mj-lt"/>
              </a:rPr>
              <a:t>202</a:t>
            </a:r>
            <a:r>
              <a:rPr lang="vi-VN" sz="4200" b="1" dirty="0" smtClean="0">
                <a:solidFill>
                  <a:schemeClr val="accent2"/>
                </a:solidFill>
                <a:latin typeface="+mj-lt"/>
              </a:rPr>
              <a:t>2</a:t>
            </a:r>
            <a:endParaRPr lang="en-US" sz="42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615451" y="6043942"/>
            <a:ext cx="4343030" cy="580507"/>
            <a:chOff x="6892119" y="3053229"/>
            <a:chExt cx="4148923" cy="580507"/>
          </a:xfrm>
        </p:grpSpPr>
        <p:grpSp>
          <p:nvGrpSpPr>
            <p:cNvPr id="6" name="Group 108"/>
            <p:cNvGrpSpPr/>
            <p:nvPr/>
          </p:nvGrpSpPr>
          <p:grpSpPr>
            <a:xfrm>
              <a:off x="6892119" y="3053229"/>
              <a:ext cx="4148923" cy="580507"/>
              <a:chOff x="793398" y="3722931"/>
              <a:chExt cx="3183932" cy="58050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93398" y="3722931"/>
                <a:ext cx="3183932" cy="580507"/>
              </a:xfrm>
              <a:prstGeom prst="roundRect">
                <a:avLst>
                  <a:gd name="adj" fmla="val 70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14058" y="3867556"/>
                <a:ext cx="2759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</a:rPr>
                  <a:t>СРЕДНЕЕ ЗНАЧЕНИЕ  ПО ЯО – 0,30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Picture 4" descr="https://cdn-icons-png.flaticon.com/512/7626/762688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710" y="3099678"/>
              <a:ext cx="436730" cy="436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4" y="1072393"/>
            <a:ext cx="4327041" cy="523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790095" y="6044358"/>
            <a:ext cx="4409627" cy="580507"/>
            <a:chOff x="6716013" y="3053229"/>
            <a:chExt cx="4148923" cy="580507"/>
          </a:xfrm>
        </p:grpSpPr>
        <p:grpSp>
          <p:nvGrpSpPr>
            <p:cNvPr id="12" name="Group 108"/>
            <p:cNvGrpSpPr/>
            <p:nvPr/>
          </p:nvGrpSpPr>
          <p:grpSpPr>
            <a:xfrm>
              <a:off x="6716013" y="3053229"/>
              <a:ext cx="4148923" cy="580507"/>
              <a:chOff x="658256" y="3722931"/>
              <a:chExt cx="3183932" cy="580507"/>
            </a:xfrm>
          </p:grpSpPr>
          <p:sp>
            <p:nvSpPr>
              <p:cNvPr id="14" name="Rounded Rectangle 7"/>
              <p:cNvSpPr/>
              <p:nvPr/>
            </p:nvSpPr>
            <p:spPr>
              <a:xfrm>
                <a:off x="658256" y="3722931"/>
                <a:ext cx="3183932" cy="580507"/>
              </a:xfrm>
              <a:prstGeom prst="roundRect">
                <a:avLst>
                  <a:gd name="adj" fmla="val 705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63374" y="3867556"/>
                <a:ext cx="27137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</a:rPr>
                  <a:t>СРЕДНЕЕ ЗНАЧЕНИЕ  ПО ЯО – 0,33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" name="Picture 4" descr="https://cdn-icons-png.flaticon.com/512/7626/762688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454" y="3099678"/>
              <a:ext cx="436730" cy="436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2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069" y="30206"/>
            <a:ext cx="117448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Ключевые тенденции профессионального выбора выпускников</a:t>
            </a:r>
            <a:endParaRPr lang="ru-RU" sz="25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-8943618"/>
            <a:ext cx="1100009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 2020 года фиксируется последовательный рост числа девятиклассников, решивших завершить школьное обучение на уровне основного общего образования (с 31 до 50%, т.е. более чем в 1,5 раза). На этом основании можно прогнозировать, что половина выпускников девятых классов продолжат свой образовательный маршрут в системе среднего профессионального образования.</a:t>
            </a:r>
          </a:p>
          <a:p>
            <a:r>
              <a:rPr lang="ru-RU" sz="1200" dirty="0"/>
              <a:t>2. В последние два года лидирующее место по </a:t>
            </a:r>
            <a:r>
              <a:rPr lang="ru-RU" sz="1200" dirty="0" err="1"/>
              <a:t>выбираемости</a:t>
            </a:r>
            <a:r>
              <a:rPr lang="ru-RU" sz="1200" dirty="0"/>
              <a:t> девятиклассниками занимают рабочие профессии, в том числе и наиболее востребованные региональной экономикой. Данная тенденция отсутствовала на протяжении предыдущих 10 лет.</a:t>
            </a:r>
          </a:p>
          <a:p>
            <a:r>
              <a:rPr lang="ru-RU" sz="1200" dirty="0"/>
              <a:t>3. В целом растет доля выпускников, решивших обучаться в профессиональных образовательных организациях (далее - ПОО). За два последних года прирост составил 88% (с 17,2 до 32,3%).</a:t>
            </a:r>
          </a:p>
          <a:p>
            <a:r>
              <a:rPr lang="ru-RU" sz="1200" dirty="0"/>
              <a:t>4. Среди выпускников уровня среднего общего образования наблюдается прирост выбора инженерных профессий с лидирующими в этой группе IT-профессиями и специальностями.</a:t>
            </a:r>
          </a:p>
          <a:p>
            <a:r>
              <a:rPr lang="ru-RU" sz="1200" dirty="0"/>
              <a:t>5. В соответствии с запросами региональной экономики и обеспечения кадровой удовлетворенности работодателей фиксируется:</a:t>
            </a:r>
          </a:p>
          <a:p>
            <a:r>
              <a:rPr lang="ru-RU" sz="1200" dirty="0"/>
              <a:t>5.1. Положительная динамика выбора профессий и специальностей среднего профессионального образования, наиболее востребованных, новых и перспективных в Ярославской области (постановление Правительства Ярославской области от 20.06.2017 № 498-п «Об утверждении перечня профессий и специальностей среднего профессионального образования, наиболее востребованных, новых и перспективных в Ярославской области (топ-регион)» (в редакции от 12.03.2021 №92-п). В сегменте выпускников, ориентированных на среднее профессиональное образование, прирост составил фактически 100% - с 17,2% (в 2019/2020 учебном году) до 32,3% (в 2021/2022 уч. году)</a:t>
            </a:r>
          </a:p>
          <a:p>
            <a:r>
              <a:rPr lang="ru-RU" sz="1200" dirty="0"/>
              <a:t>Указанная тенденция подтверждается ростом поступивших девятиклассников и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 в ПОО Ярославской области на обучение по наиболее востребованным профессиям. При этом, несмотря на традиционно невысокий интерес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 к системе СПО на этапе планирования образовательной траектории, фиксируется новая позитивная тенденция – рост поступления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 на программы подготовки квалифицированных рабочих и служащих (в 1,5 раза в 2021/2022 уч. г. по сравнению с предыдущим годом).</a:t>
            </a:r>
          </a:p>
          <a:p>
            <a:r>
              <a:rPr lang="ru-RU" sz="1200" dirty="0"/>
              <a:t>5.2. В сегменте выпускников, ориентированных на высшее образование отмечается положительная динамика выбора дефицитных или наиболее востребованных в Ярославской области направлений подготовки и специальностей высшего образования (с 19% в 2020/2021 уч. году до 24,3% в 2021/2022 уч. году).</a:t>
            </a:r>
          </a:p>
          <a:p>
            <a:r>
              <a:rPr lang="ru-RU" sz="1200" dirty="0"/>
              <a:t>6. Осведомленность выпускников школ о рынке труда и перспективных сферах деятельности в регионе характеризуется высокой степенью адекватности. Вместе с тем в этой части готовности к профессиональному выбору, по-прежнему, сохраняется значительная «зона неопределенности», связанная с низкой активностью выпускников при вербализации имеющихся представлений (в 2020/2021 </a:t>
            </a:r>
            <a:r>
              <a:rPr lang="ru-RU" sz="1200" dirty="0" err="1"/>
              <a:t>уч.году</a:t>
            </a:r>
            <a:r>
              <a:rPr lang="ru-RU" sz="1200" dirty="0"/>
              <a:t> свой ответ дали 13%, в 2021/2022 </a:t>
            </a:r>
            <a:r>
              <a:rPr lang="ru-RU" sz="1200" dirty="0" err="1"/>
              <a:t>уч.году</a:t>
            </a:r>
            <a:r>
              <a:rPr lang="ru-RU" sz="1200" dirty="0"/>
              <a:t> доля ответивших выросла до 18,8%).</a:t>
            </a:r>
          </a:p>
          <a:p>
            <a:r>
              <a:rPr lang="ru-RU" sz="1200" dirty="0"/>
              <a:t>7. В г. Переславле и г. Рыбинске наблюдается высокая выраженность образовательной миграции выпускников школ. Доля выбравших ВУЗы других регионов от общего количества выпускников, ориентированных на ВУЗы в г. Переславле составила 73,7% (82% девятиклассников и 67%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), а в г. Рыбинске – 50,4% выпускников (50% девятиклассников и 50,7% </a:t>
            </a:r>
            <a:r>
              <a:rPr lang="ru-RU" sz="1200" dirty="0" err="1"/>
              <a:t>одиннадцатиклассников</a:t>
            </a:r>
            <a:r>
              <a:rPr lang="ru-RU" sz="1200" dirty="0"/>
              <a:t>). В целом по региону доля выпускников выбравших ВУЗы других регионов 43%.</a:t>
            </a:r>
          </a:p>
          <a:p>
            <a:r>
              <a:rPr lang="ru-RU" sz="1200" dirty="0"/>
              <a:t>9. Общий уровень готовности к профессиональному выбору выпускников общеобразовательных организаций Ярославской области демонстрирует стабильную положительную динамику. Зафиксирован рост интегрального показателя уровня готовности к профессиональному выбору в 2021/2022 уч. г. относительно 2019/2020 уч. г. с 0,22 до 0,31, что отражает повышение компетентности в социально-трудовой сфере, включая освоение понятийного аппарата по профессиональной деятельности и построение адекватной траектории профессионального выбора.</a:t>
            </a:r>
            <a:endParaRPr lang="ru-RU" sz="120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069" y="474345"/>
            <a:ext cx="11744899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0070C0"/>
                </a:solidFill>
              </a:rPr>
              <a:t>1.</a:t>
            </a:r>
            <a:r>
              <a:rPr lang="ru-RU" sz="1200" dirty="0"/>
              <a:t> </a:t>
            </a:r>
            <a:r>
              <a:rPr lang="ru-RU" sz="1150" dirty="0"/>
              <a:t>С 2020 года фиксируется последовательный рост числа девятиклассников, решивших завершить школьное обучение на уровне основного общего образования (с 31 до 50%, т.е. более чем в 1,5 раза). </a:t>
            </a:r>
            <a:r>
              <a:rPr lang="ru-RU" sz="1150" dirty="0" smtClean="0"/>
              <a:t>Можно </a:t>
            </a:r>
            <a:r>
              <a:rPr lang="ru-RU" sz="1150" dirty="0"/>
              <a:t>прогнозировать, что половина выпускников девятых классов продолжат свой образовательный маршрут в системе среднего профессионального образования.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0070C0"/>
                </a:solidFill>
              </a:rPr>
              <a:t>2.</a:t>
            </a:r>
            <a:r>
              <a:rPr lang="ru-RU" sz="1150" dirty="0"/>
              <a:t> В последние два года лидирующее место по </a:t>
            </a:r>
            <a:r>
              <a:rPr lang="ru-RU" sz="1150" dirty="0" err="1"/>
              <a:t>выбираемости</a:t>
            </a:r>
            <a:r>
              <a:rPr lang="ru-RU" sz="1150" dirty="0"/>
              <a:t> девятиклассниками занимают рабочие профессии, в том числе и наиболее востребованные региональной экономикой. Данная тенденция отсутствовала на протяжении предыдущих 10 лет.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0070C0"/>
                </a:solidFill>
              </a:rPr>
              <a:t>3.</a:t>
            </a:r>
            <a:r>
              <a:rPr lang="ru-RU" sz="1150" dirty="0"/>
              <a:t> В целом растет доля выпускников, решивших обучаться в профессиональных образовательных организациях </a:t>
            </a:r>
            <a:r>
              <a:rPr lang="ru-RU" sz="1150" dirty="0" smtClean="0"/>
              <a:t>(ПОО</a:t>
            </a:r>
            <a:r>
              <a:rPr lang="ru-RU" sz="1150" dirty="0"/>
              <a:t>). За два последних года прирост составил 88% (с 17,2 до 32,3%).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0070C0"/>
                </a:solidFill>
              </a:rPr>
              <a:t>4.</a:t>
            </a:r>
            <a:r>
              <a:rPr lang="ru-RU" sz="1150" dirty="0"/>
              <a:t> Среди выпускников уровня среднего общего образования наблюдается прирост выбора инженерных профессий с лидирующими в этой группе IT-профессиями и специальностями.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0070C0"/>
                </a:solidFill>
              </a:rPr>
              <a:t>5.</a:t>
            </a:r>
            <a:r>
              <a:rPr lang="ru-RU" sz="1150" dirty="0"/>
              <a:t> В соответствии с запросами региональной экономики и обеспечения кадровой удовлетворенности работодателей фиксируется:</a:t>
            </a:r>
          </a:p>
          <a:p>
            <a:pPr>
              <a:spcAft>
                <a:spcPts val="600"/>
              </a:spcAft>
            </a:pPr>
            <a:r>
              <a:rPr lang="ru-RU" sz="1150" dirty="0" smtClean="0"/>
              <a:t>	</a:t>
            </a:r>
            <a:r>
              <a:rPr lang="ru-RU" sz="1150" dirty="0" smtClean="0">
                <a:solidFill>
                  <a:srgbClr val="0070C0"/>
                </a:solidFill>
              </a:rPr>
              <a:t>5.1</a:t>
            </a:r>
            <a:r>
              <a:rPr lang="ru-RU" sz="1150" dirty="0">
                <a:solidFill>
                  <a:srgbClr val="0070C0"/>
                </a:solidFill>
              </a:rPr>
              <a:t>.</a:t>
            </a:r>
            <a:r>
              <a:rPr lang="ru-RU" sz="1150" dirty="0"/>
              <a:t> Положительная динамика выбора профессий и специальностей среднего профессионального образования, наиболее востребованных, новых и перспективных в Ярославской области (постановление Правительства Ярославской области от 20.06.2017 № 498-п «Об утверждении перечня профессий и специальностей среднего профессионального образования, наиболее востребованных, новых и перспективных в Ярославской области (топ-регион)» (в редакции от 12.03.2021 №92-п). В сегменте выпускников, ориентированных на среднее профессиональное образование, прирост составил фактически 100% - с 17,2% (в 2019/2020 учебном году) до 32,3% (в 2021/2022 уч. </a:t>
            </a:r>
            <a:r>
              <a:rPr lang="ru-RU" sz="1150" dirty="0" smtClean="0"/>
              <a:t>году) Указанная </a:t>
            </a:r>
            <a:r>
              <a:rPr lang="ru-RU" sz="1150" dirty="0"/>
              <a:t>тенденция подтверждается ростом поступивших девятиклассников и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 в ПОО Ярославской области на обучение по наиболее востребованным профессиям. При этом, несмотря на традиционно невысокий интерес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 к системе СПО на этапе планирования образовательной траектории, фиксируется новая позитивная тенденция – рост поступления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 на программы подготовки квалифицированных рабочих и служащих (в 1,5 раза в 2021/2022 уч. г. по сравнению с предыдущим годом).</a:t>
            </a:r>
          </a:p>
          <a:p>
            <a:pPr>
              <a:spcAft>
                <a:spcPts val="600"/>
              </a:spcAft>
            </a:pPr>
            <a:r>
              <a:rPr lang="ru-RU" sz="1150" dirty="0" smtClean="0"/>
              <a:t>	</a:t>
            </a:r>
            <a:r>
              <a:rPr lang="ru-RU" sz="1150" dirty="0" smtClean="0">
                <a:solidFill>
                  <a:srgbClr val="0070C0"/>
                </a:solidFill>
              </a:rPr>
              <a:t>5.2</a:t>
            </a:r>
            <a:r>
              <a:rPr lang="ru-RU" sz="1150" dirty="0">
                <a:solidFill>
                  <a:srgbClr val="0070C0"/>
                </a:solidFill>
              </a:rPr>
              <a:t>.</a:t>
            </a:r>
            <a:r>
              <a:rPr lang="ru-RU" sz="1150" dirty="0"/>
              <a:t> В сегменте выпускников, ориентированных на высшее образование отмечается положительная динамика выбора дефицитных или наиболее востребованных в Ярославской области направлений подготовки и специальностей высшего образования (с 19% в 2020/2021 уч. году до 24,3% в 2021/2022 уч. году).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0070C0"/>
                </a:solidFill>
              </a:rPr>
              <a:t>6.</a:t>
            </a:r>
            <a:r>
              <a:rPr lang="ru-RU" sz="1150" dirty="0"/>
              <a:t> Осведомленность выпускников школ о рынке труда и перспективных сферах деятельности в регионе характеризуется высокой степенью адекватности. Вместе с тем в этой части готовности к профессиональному выбору, по-прежнему, сохраняется значительная «зона неопределенности», связанная с низкой активностью выпускников при вербализации имеющихся представлений (в 2020/2021 </a:t>
            </a:r>
            <a:r>
              <a:rPr lang="ru-RU" sz="1150" dirty="0" err="1"/>
              <a:t>уч.году</a:t>
            </a:r>
            <a:r>
              <a:rPr lang="ru-RU" sz="1150" dirty="0"/>
              <a:t> свой ответ дали 13%, в 2021/2022 </a:t>
            </a:r>
            <a:r>
              <a:rPr lang="ru-RU" sz="1150" dirty="0" err="1"/>
              <a:t>уч.году</a:t>
            </a:r>
            <a:r>
              <a:rPr lang="ru-RU" sz="1150" dirty="0"/>
              <a:t> доля ответивших выросла до 18,8%).</a:t>
            </a:r>
          </a:p>
          <a:p>
            <a:pPr>
              <a:spcAft>
                <a:spcPts val="600"/>
              </a:spcAft>
            </a:pPr>
            <a:r>
              <a:rPr lang="ru-RU" sz="1150" b="1" dirty="0">
                <a:solidFill>
                  <a:srgbClr val="0070C0"/>
                </a:solidFill>
              </a:rPr>
              <a:t>7.</a:t>
            </a:r>
            <a:r>
              <a:rPr lang="ru-RU" sz="1150" dirty="0"/>
              <a:t> В г. Переславле и г. Рыбинске наблюдается высокая выраженность образовательной миграции выпускников школ. Доля выбравших ВУЗы других регионов от общего количества выпускников, ориентированных на ВУЗы в г. Переславле составила 73,7% (82% девятиклассников и 67%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), а в г. Рыбинске – 50,4% выпускников (50% девятиклассников и 50,7% </a:t>
            </a:r>
            <a:r>
              <a:rPr lang="ru-RU" sz="1150" dirty="0" err="1"/>
              <a:t>одиннадцатиклассников</a:t>
            </a:r>
            <a:r>
              <a:rPr lang="ru-RU" sz="1150" dirty="0"/>
              <a:t>). В целом по региону доля выпускников выбравших ВУЗы других регионов 43%.</a:t>
            </a:r>
          </a:p>
          <a:p>
            <a:pPr>
              <a:spcAft>
                <a:spcPts val="600"/>
              </a:spcAft>
            </a:pPr>
            <a:r>
              <a:rPr lang="ru-RU" sz="1150" b="1" dirty="0" smtClean="0">
                <a:solidFill>
                  <a:srgbClr val="0070C0"/>
                </a:solidFill>
              </a:rPr>
              <a:t>8. </a:t>
            </a:r>
            <a:r>
              <a:rPr lang="ru-RU" sz="1150" dirty="0"/>
              <a:t>Общий уровень готовности к профессиональному выбору выпускников общеобразовательных организаций Ярославской области демонстрирует стабильную положительную динамику. Зафиксирован рост интегрального показателя уровня готовности к профессиональному выбору в 2021/2022 уч. г. относительно 2019/2020 уч. г. с 0,22 до 0,31, что отражает повышение компетентности в социально-трудовой сфере, включая освоение понятийного аппарата по профессиональной деятельности и построение адекватной траектории профессионального выбора</a:t>
            </a:r>
            <a:r>
              <a:rPr lang="ru-RU" sz="1150" dirty="0" smtClean="0"/>
              <a:t>.</a:t>
            </a:r>
            <a:endParaRPr lang="ru-RU" sz="11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91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9" y="30206"/>
            <a:ext cx="11744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Ключевая проблематика профессионального выбора выпускников 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</a:rPr>
              <a:t>9-х классов</a:t>
            </a:r>
            <a:endParaRPr lang="ru-RU" sz="25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68" y="1030593"/>
            <a:ext cx="117448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1500" b="1" dirty="0">
                <a:solidFill>
                  <a:srgbClr val="0070C0"/>
                </a:solidFill>
              </a:rPr>
              <a:t>1.</a:t>
            </a:r>
            <a:r>
              <a:rPr lang="ru-RU" sz="1500" dirty="0"/>
              <a:t> Структурное несоответствие профессионального выбора и потребностей регионального рынка труда в условиях новых требований к образованию можно зафиксировать как ключевую качественную проблему профессионального самоопределения выпускников и </a:t>
            </a:r>
            <a:r>
              <a:rPr lang="ru-RU" sz="1500" dirty="0" err="1"/>
              <a:t>профориентационной</a:t>
            </a:r>
            <a:r>
              <a:rPr lang="ru-RU" sz="1500" dirty="0"/>
              <a:t> работы в регионе.</a:t>
            </a:r>
          </a:p>
          <a:p>
            <a:pPr lvl="0">
              <a:spcAft>
                <a:spcPts val="1200"/>
              </a:spcAft>
            </a:pPr>
            <a:r>
              <a:rPr lang="ru-RU" sz="1500" b="1" dirty="0" smtClean="0">
                <a:solidFill>
                  <a:srgbClr val="0070C0"/>
                </a:solidFill>
              </a:rPr>
              <a:t>2. </a:t>
            </a:r>
            <a:r>
              <a:rPr lang="ru-RU" sz="1500" dirty="0" smtClean="0"/>
              <a:t>Достаточно </a:t>
            </a:r>
            <a:r>
              <a:rPr lang="ru-RU" sz="1500" dirty="0"/>
              <a:t>низкая динамика достижения согласованности профессиональных намерений выпускников и потребностей региональной экономики.</a:t>
            </a:r>
          </a:p>
          <a:p>
            <a:pPr lvl="0">
              <a:spcAft>
                <a:spcPts val="1200"/>
              </a:spcAft>
            </a:pPr>
            <a:r>
              <a:rPr lang="ru-RU" sz="1500" b="1" dirty="0" smtClean="0">
                <a:solidFill>
                  <a:srgbClr val="0070C0"/>
                </a:solidFill>
              </a:rPr>
              <a:t>3.</a:t>
            </a:r>
            <a:r>
              <a:rPr lang="ru-RU" sz="1500" dirty="0" smtClean="0"/>
              <a:t> При </a:t>
            </a:r>
            <a:r>
              <a:rPr lang="ru-RU" sz="1500" dirty="0"/>
              <a:t>наличии позитивных изменений, информированность выпускников общеобразовательных организаций о перспективах развития региона и рынке труда остается недостаточной.</a:t>
            </a:r>
          </a:p>
          <a:p>
            <a:pPr lvl="0">
              <a:spcAft>
                <a:spcPts val="1200"/>
              </a:spcAft>
            </a:pPr>
            <a:r>
              <a:rPr lang="ru-RU" sz="1500" b="1" dirty="0" smtClean="0">
                <a:solidFill>
                  <a:srgbClr val="0070C0"/>
                </a:solidFill>
              </a:rPr>
              <a:t>4. </a:t>
            </a:r>
            <a:r>
              <a:rPr lang="ru-RU" sz="1500" dirty="0" smtClean="0"/>
              <a:t>Показатель </a:t>
            </a:r>
            <a:r>
              <a:rPr lang="ru-RU" sz="1500" dirty="0"/>
              <a:t>уровня готовности к выбору профессии в 2021/2022 снизился относительно предыдущего года на 9%. Продолжает оставаться несформированным навык построения профессионально-образовательной траектории; сохраняется слабое представление о взаимосвязи рынка труда и рынка образовательных услуг.</a:t>
            </a:r>
          </a:p>
          <a:p>
            <a:pPr lvl="0">
              <a:spcAft>
                <a:spcPts val="1200"/>
              </a:spcAft>
            </a:pPr>
            <a:r>
              <a:rPr lang="ru-RU" sz="1500" b="1" dirty="0" smtClean="0">
                <a:solidFill>
                  <a:srgbClr val="0070C0"/>
                </a:solidFill>
              </a:rPr>
              <a:t>5. </a:t>
            </a:r>
            <a:r>
              <a:rPr lang="ru-RU" sz="1500" dirty="0" smtClean="0"/>
              <a:t>Сохраняется  </a:t>
            </a:r>
            <a:r>
              <a:rPr lang="ru-RU" sz="1500" dirty="0"/>
              <a:t>невысокая степень освоения и </a:t>
            </a:r>
            <a:r>
              <a:rPr lang="ru-RU" sz="1500" dirty="0" err="1"/>
              <a:t>сформированности</a:t>
            </a:r>
            <a:r>
              <a:rPr lang="ru-RU" sz="1500" dirty="0"/>
              <a:t> основных понятий в социально-трудовой сфере, а также понятий, характеризующих ситуацию изменений в контексте профессиональной деятельности, факторов выбора и их взаимосвязей.</a:t>
            </a:r>
          </a:p>
          <a:p>
            <a:pPr lvl="0">
              <a:spcAft>
                <a:spcPts val="1200"/>
              </a:spcAft>
            </a:pPr>
            <a:r>
              <a:rPr lang="ru-RU" sz="1500" b="1" dirty="0" smtClean="0">
                <a:solidFill>
                  <a:srgbClr val="0070C0"/>
                </a:solidFill>
              </a:rPr>
              <a:t>6.</a:t>
            </a:r>
            <a:r>
              <a:rPr lang="ru-RU" sz="1500" dirty="0" smtClean="0"/>
              <a:t> Зафиксирована </a:t>
            </a:r>
            <a:r>
              <a:rPr lang="ru-RU" sz="1500" dirty="0"/>
              <a:t>высокая ориентация на ВУЗы других регионов в г. Переславле и г. Рыбинске и, как следствие, прогнозируется сокращение предложения на региональный рынок труда из-за оттока молодежи в другие регионы.</a:t>
            </a:r>
          </a:p>
          <a:p>
            <a:pPr lvl="0">
              <a:spcAft>
                <a:spcPts val="1200"/>
              </a:spcAft>
            </a:pPr>
            <a:r>
              <a:rPr lang="ru-RU" sz="1500" b="1" dirty="0" smtClean="0">
                <a:solidFill>
                  <a:srgbClr val="0070C0"/>
                </a:solidFill>
              </a:rPr>
              <a:t>7. </a:t>
            </a:r>
            <a:r>
              <a:rPr lang="ru-RU" sz="1500" dirty="0" smtClean="0"/>
              <a:t>Не </a:t>
            </a:r>
            <a:r>
              <a:rPr lang="ru-RU" sz="1500" dirty="0"/>
              <a:t>сформировано представление выпускников об инфраструктуре </a:t>
            </a:r>
            <a:r>
              <a:rPr lang="ru-RU" sz="1500" dirty="0" err="1"/>
              <a:t>профориентационной</a:t>
            </a:r>
            <a:r>
              <a:rPr lang="ru-RU" sz="1500" dirty="0"/>
              <a:t> помощи, об организациях, оказывающих информационно-консультационную помощь по вопросам профессионального выбора. Менее 20% девятиклассников имеют представление о месте получения помощи по вопросам выбора профессии.</a:t>
            </a:r>
            <a:endParaRPr lang="ru-RU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77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974" y="166461"/>
            <a:ext cx="6158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Дополнительные материалы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653" y="1104972"/>
            <a:ext cx="2606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r</a:t>
            </a:r>
            <a:r>
              <a:rPr lang="en-US" sz="2500" dirty="0" smtClean="0"/>
              <a:t>esurs-yar.ru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95534" y="2787470"/>
            <a:ext cx="3755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Аналитическая справка по результатам мониторинга </a:t>
            </a:r>
            <a:r>
              <a:rPr lang="ru-RU" sz="1500" b="1" dirty="0">
                <a:solidFill>
                  <a:schemeClr val="tx2"/>
                </a:solidFill>
              </a:rPr>
              <a:t>профессиональных </a:t>
            </a:r>
            <a:r>
              <a:rPr lang="ru-RU" sz="1500" b="1" dirty="0" smtClean="0">
                <a:solidFill>
                  <a:schemeClr val="tx2"/>
                </a:solidFill>
              </a:rPr>
              <a:t>предпочтений, </a:t>
            </a:r>
            <a:r>
              <a:rPr lang="ru-RU" sz="1500" b="1" dirty="0">
                <a:solidFill>
                  <a:schemeClr val="tx2"/>
                </a:solidFill>
              </a:rPr>
              <a:t>профессиональных </a:t>
            </a:r>
            <a:r>
              <a:rPr lang="ru-RU" sz="1500" b="1" dirty="0" smtClean="0">
                <a:solidFill>
                  <a:schemeClr val="tx2"/>
                </a:solidFill>
              </a:rPr>
              <a:t>планов и уровня готовности к профессиональному выбору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2227" y="20189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1"/>
                </a:solidFill>
                <a:latin typeface="+mj-lt"/>
              </a:rPr>
              <a:t>01</a:t>
            </a:r>
            <a:endParaRPr lang="en-US" sz="4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46" y="5048070"/>
            <a:ext cx="298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Адресные рекомендации для педагогов общеобразовательных организаций (</a:t>
            </a:r>
            <a:r>
              <a:rPr lang="ru-RU" sz="1500" b="1" smtClean="0">
                <a:solidFill>
                  <a:schemeClr val="tx2"/>
                </a:solidFill>
              </a:rPr>
              <a:t>9 классы)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2227" y="42795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4"/>
                </a:solidFill>
                <a:latin typeface="+mj-lt"/>
              </a:rPr>
              <a:t>03</a:t>
            </a:r>
            <a:endParaRPr lang="en-US" sz="4400" b="1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8089" y="2787470"/>
            <a:ext cx="34392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Рекомендации органам местного самоуправления, осуществляющим управление в сфере образования и руководителям ООО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55627" y="20189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2"/>
                </a:solidFill>
                <a:latin typeface="+mj-lt"/>
              </a:rPr>
              <a:t>02</a:t>
            </a:r>
            <a:endParaRPr lang="en-US" sz="44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8089" y="5048070"/>
            <a:ext cx="34392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Информационно-методические материалы по экономике региона и рынку труда ЯО, организации и проведению </a:t>
            </a:r>
            <a:r>
              <a:rPr lang="ru-RU" sz="1500" b="1" dirty="0" err="1" smtClean="0">
                <a:solidFill>
                  <a:schemeClr val="tx2"/>
                </a:solidFill>
              </a:rPr>
              <a:t>профориентационной</a:t>
            </a:r>
            <a:r>
              <a:rPr lang="ru-RU" sz="1500" b="1" dirty="0" smtClean="0">
                <a:solidFill>
                  <a:schemeClr val="tx2"/>
                </a:solidFill>
              </a:rPr>
              <a:t> работы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55627" y="4279543"/>
            <a:ext cx="83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b="1">
                <a:solidFill>
                  <a:schemeClr val="accent5"/>
                </a:solidFill>
                <a:latin typeface="+mj-lt"/>
              </a:rPr>
              <a:t>04</a:t>
            </a:r>
            <a:endParaRPr lang="en-US" sz="4400" b="1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92" y="2056686"/>
            <a:ext cx="4509432" cy="4174587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 b="7521"/>
          <a:stretch>
            <a:fillRect/>
          </a:stretch>
        </p:blipFill>
        <p:spPr/>
      </p:pic>
      <p:pic>
        <p:nvPicPr>
          <p:cNvPr id="1029" name="Picture 5" descr="https://cdn-icons-png.flaticon.com/512/3233/3233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86" y="821162"/>
            <a:ext cx="1121423" cy="11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3" grpId="0"/>
      <p:bldP spid="15" grpId="0"/>
      <p:bldP spid="16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2068058" y="3727516"/>
            <a:ext cx="616688" cy="0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7858" y="3727516"/>
            <a:ext cx="616688" cy="0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87658" y="3727516"/>
            <a:ext cx="616688" cy="0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47458" y="3727516"/>
            <a:ext cx="616688" cy="0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507258" y="3727516"/>
            <a:ext cx="616688" cy="0"/>
          </a:xfrm>
          <a:prstGeom prst="straightConnector1">
            <a:avLst/>
          </a:prstGeom>
          <a:ln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694" y="4381057"/>
            <a:ext cx="204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выявление профессионального поля выбора выпускников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7292" y="4504500"/>
            <a:ext cx="2044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выявление мотивов выбора профессии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25734" y="4488780"/>
            <a:ext cx="204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выявление ключевого понятийного аппарата о профессиональном пространстве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85116" y="1910666"/>
            <a:ext cx="2044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выявление образовательных ориентаций выпускников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34363" y="1910666"/>
            <a:ext cx="2044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выявление осведомленности о перспективах регионального рынка </a:t>
            </a:r>
            <a:r>
              <a:rPr lang="ru-RU" sz="1400" dirty="0" smtClean="0"/>
              <a:t>труда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82544" y="1910666"/>
            <a:ext cx="20448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выявление активности в подготовке к выбору профессии и учебного заведения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86938" y="3228752"/>
            <a:ext cx="997528" cy="9975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27138" y="3228752"/>
            <a:ext cx="997528" cy="997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67338" y="3228752"/>
            <a:ext cx="997528" cy="997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47738" y="3228752"/>
            <a:ext cx="997528" cy="997528"/>
            <a:chOff x="947738" y="3228752"/>
            <a:chExt cx="997528" cy="997528"/>
          </a:xfrm>
        </p:grpSpPr>
        <p:sp>
          <p:nvSpPr>
            <p:cNvPr id="5" name="Oval 4"/>
            <p:cNvSpPr/>
            <p:nvPr/>
          </p:nvSpPr>
          <p:spPr>
            <a:xfrm>
              <a:off x="947738" y="3228752"/>
              <a:ext cx="997528" cy="997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AutoShape 112"/>
            <p:cNvSpPr>
              <a:spLocks/>
            </p:cNvSpPr>
            <p:nvPr/>
          </p:nvSpPr>
          <p:spPr bwMode="auto">
            <a:xfrm>
              <a:off x="1214330" y="3494947"/>
              <a:ext cx="464344" cy="46513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807538" y="3228752"/>
            <a:ext cx="997528" cy="997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6116" y="395966"/>
            <a:ext cx="1150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</a:rPr>
              <a:t>ИНСТРУМЕНТАРИЙ МОНИТОРИНГА ПРЕДУСМАТРИВАЕТ ОСНОВНЫЕ БЛОКИ ВЗАИМОСВЯЗАННЫХ ВОПРОСОВ, НАПРАВЛЕННЫХ НА:</a:t>
            </a:r>
          </a:p>
        </p:txBody>
      </p:sp>
      <p:sp>
        <p:nvSpPr>
          <p:cNvPr id="56" name="AutoShape 112"/>
          <p:cNvSpPr>
            <a:spLocks/>
          </p:cNvSpPr>
          <p:nvPr/>
        </p:nvSpPr>
        <p:spPr bwMode="auto">
          <a:xfrm>
            <a:off x="30741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7" name="AutoShape 112"/>
          <p:cNvSpPr>
            <a:spLocks/>
          </p:cNvSpPr>
          <p:nvPr/>
        </p:nvSpPr>
        <p:spPr bwMode="auto">
          <a:xfrm>
            <a:off x="49339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8" name="AutoShape 112"/>
          <p:cNvSpPr>
            <a:spLocks/>
          </p:cNvSpPr>
          <p:nvPr/>
        </p:nvSpPr>
        <p:spPr bwMode="auto">
          <a:xfrm>
            <a:off x="67937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9" name="AutoShape 112"/>
          <p:cNvSpPr>
            <a:spLocks/>
          </p:cNvSpPr>
          <p:nvPr/>
        </p:nvSpPr>
        <p:spPr bwMode="auto">
          <a:xfrm>
            <a:off x="8653530" y="3494947"/>
            <a:ext cx="464344" cy="465138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246735" y="3228752"/>
            <a:ext cx="997528" cy="997528"/>
            <a:chOff x="10246735" y="3228752"/>
            <a:chExt cx="997528" cy="997528"/>
          </a:xfrm>
        </p:grpSpPr>
        <p:sp>
          <p:nvSpPr>
            <p:cNvPr id="10" name="Oval 9"/>
            <p:cNvSpPr/>
            <p:nvPr/>
          </p:nvSpPr>
          <p:spPr>
            <a:xfrm>
              <a:off x="10246735" y="3228752"/>
              <a:ext cx="997528" cy="9975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AutoShape 112"/>
            <p:cNvSpPr>
              <a:spLocks/>
            </p:cNvSpPr>
            <p:nvPr/>
          </p:nvSpPr>
          <p:spPr bwMode="auto">
            <a:xfrm>
              <a:off x="10513327" y="3494947"/>
              <a:ext cx="464344" cy="465138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41722" y="756259"/>
            <a:ext cx="11199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78,8%</a:t>
            </a:r>
            <a:r>
              <a:rPr lang="ru-RU" sz="1600" dirty="0" smtClean="0"/>
              <a:t>  </a:t>
            </a:r>
            <a:r>
              <a:rPr lang="ru-RU" sz="1600" dirty="0"/>
              <a:t>обучающихся </a:t>
            </a:r>
            <a:r>
              <a:rPr lang="ru-RU" sz="1600" dirty="0" smtClean="0"/>
              <a:t>9-х </a:t>
            </a:r>
            <a:r>
              <a:rPr lang="ru-RU" sz="1600" dirty="0"/>
              <a:t>классов всех видов ООО всех муниципальных районов Ярославской области  </a:t>
            </a:r>
            <a:endParaRPr lang="ru-RU" sz="1600" dirty="0" smtClean="0"/>
          </a:p>
          <a:p>
            <a:pPr lvl="0" algn="ctr"/>
            <a:r>
              <a:rPr lang="ru-RU" sz="1600" dirty="0" smtClean="0"/>
              <a:t>(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8940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человек</a:t>
            </a:r>
            <a:r>
              <a:rPr lang="ru-RU" sz="1600" dirty="0"/>
              <a:t>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41721" y="14734"/>
            <a:ext cx="11494247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УЧАСТНИКИ МОНИТОРИНГА</a:t>
            </a:r>
            <a:endParaRPr lang="ru-RU" sz="3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679619"/>
              </p:ext>
            </p:extLst>
          </p:nvPr>
        </p:nvGraphicFramePr>
        <p:xfrm>
          <a:off x="1121664" y="1528549"/>
          <a:ext cx="9373464" cy="513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2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121664" y="715315"/>
            <a:ext cx="10216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КЛАСТЕРЫ ООО</a:t>
            </a:r>
            <a:endParaRPr lang="ru-RU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441721" y="-26210"/>
            <a:ext cx="11494247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chemeClr val="tx2"/>
                </a:solidFill>
              </a:rPr>
              <a:t>УЧАСТНИКИ МОНИТОРИНГА</a:t>
            </a:r>
            <a:endParaRPr lang="ru-RU" sz="30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010561"/>
              </p:ext>
            </p:extLst>
          </p:nvPr>
        </p:nvGraphicFramePr>
        <p:xfrm>
          <a:off x="655092" y="1228299"/>
          <a:ext cx="11122926" cy="537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6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127742"/>
            <a:ext cx="114942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Мотивация профессионального выбора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724859"/>
              </p:ext>
            </p:extLst>
          </p:nvPr>
        </p:nvGraphicFramePr>
        <p:xfrm>
          <a:off x="586855" y="941695"/>
          <a:ext cx="11013742" cy="563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6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Мотивация профессионального выбора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(приоритетные мотивы)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658534"/>
              </p:ext>
            </p:extLst>
          </p:nvPr>
        </p:nvGraphicFramePr>
        <p:xfrm>
          <a:off x="313900" y="1009933"/>
          <a:ext cx="11622068" cy="559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3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1" y="30206"/>
            <a:ext cx="11494247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chemeClr val="tx2"/>
                </a:solidFill>
              </a:rPr>
              <a:t>Виды экономической деятельности</a:t>
            </a:r>
            <a:endParaRPr lang="ru-RU" sz="25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626206"/>
              </p:ext>
            </p:extLst>
          </p:nvPr>
        </p:nvGraphicFramePr>
        <p:xfrm>
          <a:off x="256032" y="768877"/>
          <a:ext cx="11679935" cy="586285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595360"/>
                <a:gridCol w="1560576"/>
                <a:gridCol w="1523999"/>
              </a:tblGrid>
              <a:tr h="2117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ответов, в %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2020-2021 </a:t>
                      </a:r>
                      <a:r>
                        <a:rPr lang="ru-RU" sz="1100" b="1" dirty="0" err="1">
                          <a:effectLst/>
                        </a:rPr>
                        <a:t>уч.год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2021-2022 </a:t>
                      </a:r>
                      <a:r>
                        <a:rPr lang="ru-RU" sz="1100" b="1" dirty="0" err="1">
                          <a:effectLst/>
                        </a:rPr>
                        <a:t>уч.год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Сельское, лесное хозяйство, охота, рыболовство и рыбоводство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Добыча полезных ископаемых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Обрабатывающие производства (промышленность)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Энергетика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Строительство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 Торговля оптовая и розничная; ремонт автотранспортных средств и мотоциклов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</a:tr>
              <a:tr h="43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Транспортировка и хранение (деятельность всех видов транспорта; складское хозяйство и вспомогательная транспортная деятельность; почтовая связь и курьерская деятельность)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Деятельность гостиниц и предприятий общественного питания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Деятельность в области информации и связи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 Деятельность финансовая и страховая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Деятельность по операциям с недвижимым имуществом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</a:tr>
              <a:tr h="514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Деятельность научная и техническая (деятельность в области права и </a:t>
                      </a:r>
                      <a:r>
                        <a:rPr lang="ru-RU" sz="1000" b="1" dirty="0" err="1">
                          <a:effectLst/>
                        </a:rPr>
                        <a:t>бух.учета</a:t>
                      </a:r>
                      <a:r>
                        <a:rPr lang="ru-RU" sz="1000" b="1" dirty="0">
                          <a:effectLst/>
                        </a:rPr>
                        <a:t>, архитектуры и инженерно-технического проектирования, технических испытаний, исследований и анализа; научные исследования и разработки; реклама; фотография; дизайн; перевод; ветеринария)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 (дошкольное образование, школы, профессиональное образование, дополнительное и др.)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Деятельность в области здравоохранения и социальных услуг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43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Предоставление прочих видов персональных услуг (деятельность общественных организаций, предоставление услуг парикмахерскими, салонами красоты; стирка, химчистка; ремонт бытовых изделий и предметов личного потребления)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Деятельность экстерриториальных организаций и органов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</a:tr>
              <a:tr h="43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Административная деятельность и сопутствующие услуги (подбор персонала, деятельность туристических агентств, обслуживание зданий и территорий, частные охранные службы и т. п.)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Выбранная мною профессия может быть применима в разных видах экономической деятельности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</a:tr>
              <a:tr h="211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Необходима консультация по данному вопросу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44" marR="3224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41720" y="30205"/>
            <a:ext cx="114942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Виды экономической деятельности</a:t>
            </a:r>
          </a:p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(наиболее выбираемые)</a:t>
            </a:r>
            <a:endParaRPr lang="ru-RU" sz="17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43861"/>
              </p:ext>
            </p:extLst>
          </p:nvPr>
        </p:nvGraphicFramePr>
        <p:xfrm>
          <a:off x="441721" y="784254"/>
          <a:ext cx="11494246" cy="587585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734494"/>
                <a:gridCol w="1105469"/>
                <a:gridCol w="900752"/>
                <a:gridCol w="1105468"/>
                <a:gridCol w="1078174"/>
                <a:gridCol w="941695"/>
                <a:gridCol w="914400"/>
                <a:gridCol w="872719"/>
                <a:gridCol w="841075"/>
              </a:tblGrid>
              <a:tr h="1127408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гимназии, лицеи, школы с углубленным изучением предметов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вечерние, основные сменные школы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городские большие средние школы (более 300 обучающихся)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городские малые средние школы (менее 300 обучающихся)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поселковые средние школы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сельские средние школы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основные школы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школы-интернаты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Строительство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Деятельность гостиниц и предприятий общественного питания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Деятельность в области информации и связи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Деятельность финансовая и страховая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Деятельность научная и техническая 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Образование 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Деятельность в области здравоохранения и социальных услуг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effectLst/>
                        </a:rPr>
                        <a:t>Выбранная мною профессия может быть применима в разных видах экономической деятельности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</a:tr>
              <a:tr h="395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Обрабатывающие производства (промышленность)</a:t>
                      </a:r>
                      <a:endParaRPr lang="ru-RU" sz="115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276" marR="4276" marT="427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Custom 1 1">
      <a:dk1>
        <a:srgbClr val="262626"/>
      </a:dk1>
      <a:lt1>
        <a:srgbClr val="FFFFFF"/>
      </a:lt1>
      <a:dk2>
        <a:srgbClr val="44536A"/>
      </a:dk2>
      <a:lt2>
        <a:srgbClr val="FFFFFF"/>
      </a:lt2>
      <a:accent1>
        <a:srgbClr val="FD536D"/>
      </a:accent1>
      <a:accent2>
        <a:srgbClr val="FF8957"/>
      </a:accent2>
      <a:accent3>
        <a:srgbClr val="EED054"/>
      </a:accent3>
      <a:accent4>
        <a:srgbClr val="CAD849"/>
      </a:accent4>
      <a:accent5>
        <a:srgbClr val="00C182"/>
      </a:accent5>
      <a:accent6>
        <a:srgbClr val="429EB0"/>
      </a:accent6>
      <a:hlink>
        <a:srgbClr val="FFFFFF"/>
      </a:hlink>
      <a:folHlink>
        <a:srgbClr val="595959"/>
      </a:folHlink>
    </a:clrScheme>
    <a:fontScheme name="Lato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2372</Words>
  <Application>Microsoft Office PowerPoint</Application>
  <PresentationFormat>Произвольный</PresentationFormat>
  <Paragraphs>439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User</cp:lastModifiedBy>
  <cp:revision>90</cp:revision>
  <dcterms:created xsi:type="dcterms:W3CDTF">2018-06-27T11:22:51Z</dcterms:created>
  <dcterms:modified xsi:type="dcterms:W3CDTF">2022-07-18T07:32:31Z</dcterms:modified>
</cp:coreProperties>
</file>