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40" r:id="rId2"/>
  </p:sldMasterIdLst>
  <p:notesMasterIdLst>
    <p:notesMasterId r:id="rId105"/>
  </p:notesMasterIdLst>
  <p:sldIdLst>
    <p:sldId id="390" r:id="rId3"/>
    <p:sldId id="256" r:id="rId4"/>
    <p:sldId id="331" r:id="rId5"/>
    <p:sldId id="326" r:id="rId6"/>
    <p:sldId id="327" r:id="rId7"/>
    <p:sldId id="328" r:id="rId8"/>
    <p:sldId id="330" r:id="rId9"/>
    <p:sldId id="348" r:id="rId10"/>
    <p:sldId id="329" r:id="rId11"/>
    <p:sldId id="349" r:id="rId12"/>
    <p:sldId id="278" r:id="rId13"/>
    <p:sldId id="350" r:id="rId14"/>
    <p:sldId id="352" r:id="rId15"/>
    <p:sldId id="353" r:id="rId16"/>
    <p:sldId id="332" r:id="rId17"/>
    <p:sldId id="351" r:id="rId18"/>
    <p:sldId id="341" r:id="rId19"/>
    <p:sldId id="333" r:id="rId20"/>
    <p:sldId id="358" r:id="rId21"/>
    <p:sldId id="354" r:id="rId22"/>
    <p:sldId id="356" r:id="rId23"/>
    <p:sldId id="359" r:id="rId24"/>
    <p:sldId id="355" r:id="rId25"/>
    <p:sldId id="357" r:id="rId26"/>
    <p:sldId id="375" r:id="rId27"/>
    <p:sldId id="374" r:id="rId28"/>
    <p:sldId id="373" r:id="rId29"/>
    <p:sldId id="361" r:id="rId30"/>
    <p:sldId id="376" r:id="rId31"/>
    <p:sldId id="362" r:id="rId32"/>
    <p:sldId id="363" r:id="rId33"/>
    <p:sldId id="365" r:id="rId34"/>
    <p:sldId id="377" r:id="rId35"/>
    <p:sldId id="366" r:id="rId36"/>
    <p:sldId id="367" r:id="rId37"/>
    <p:sldId id="429" r:id="rId38"/>
    <p:sldId id="378" r:id="rId39"/>
    <p:sldId id="379" r:id="rId40"/>
    <p:sldId id="380" r:id="rId41"/>
    <p:sldId id="372" r:id="rId42"/>
    <p:sldId id="335" r:id="rId43"/>
    <p:sldId id="334" r:id="rId44"/>
    <p:sldId id="336" r:id="rId45"/>
    <p:sldId id="337" r:id="rId46"/>
    <p:sldId id="338" r:id="rId47"/>
    <p:sldId id="339" r:id="rId48"/>
    <p:sldId id="383" r:id="rId49"/>
    <p:sldId id="382" r:id="rId50"/>
    <p:sldId id="430" r:id="rId51"/>
    <p:sldId id="381" r:id="rId52"/>
    <p:sldId id="368" r:id="rId53"/>
    <p:sldId id="369" r:id="rId54"/>
    <p:sldId id="340" r:id="rId55"/>
    <p:sldId id="342" r:id="rId56"/>
    <p:sldId id="345" r:id="rId57"/>
    <p:sldId id="395" r:id="rId58"/>
    <p:sldId id="394" r:id="rId59"/>
    <p:sldId id="344" r:id="rId60"/>
    <p:sldId id="396" r:id="rId61"/>
    <p:sldId id="347" r:id="rId62"/>
    <p:sldId id="346" r:id="rId63"/>
    <p:sldId id="386" r:id="rId64"/>
    <p:sldId id="387" r:id="rId65"/>
    <p:sldId id="388" r:id="rId66"/>
    <p:sldId id="384" r:id="rId67"/>
    <p:sldId id="371" r:id="rId68"/>
    <p:sldId id="389" r:id="rId69"/>
    <p:sldId id="391" r:id="rId70"/>
    <p:sldId id="392" r:id="rId71"/>
    <p:sldId id="427" r:id="rId72"/>
    <p:sldId id="431" r:id="rId73"/>
    <p:sldId id="428" r:id="rId74"/>
    <p:sldId id="393" r:id="rId75"/>
    <p:sldId id="397" r:id="rId76"/>
    <p:sldId id="398" r:id="rId77"/>
    <p:sldId id="399" r:id="rId78"/>
    <p:sldId id="400" r:id="rId79"/>
    <p:sldId id="401" r:id="rId80"/>
    <p:sldId id="402" r:id="rId81"/>
    <p:sldId id="403" r:id="rId82"/>
    <p:sldId id="404" r:id="rId83"/>
    <p:sldId id="406" r:id="rId84"/>
    <p:sldId id="407" r:id="rId85"/>
    <p:sldId id="405" r:id="rId86"/>
    <p:sldId id="408" r:id="rId87"/>
    <p:sldId id="411" r:id="rId88"/>
    <p:sldId id="410" r:id="rId89"/>
    <p:sldId id="413" r:id="rId90"/>
    <p:sldId id="414" r:id="rId91"/>
    <p:sldId id="415" r:id="rId92"/>
    <p:sldId id="412" r:id="rId93"/>
    <p:sldId id="416" r:id="rId94"/>
    <p:sldId id="417" r:id="rId95"/>
    <p:sldId id="418" r:id="rId96"/>
    <p:sldId id="419" r:id="rId97"/>
    <p:sldId id="420" r:id="rId98"/>
    <p:sldId id="421" r:id="rId99"/>
    <p:sldId id="422" r:id="rId100"/>
    <p:sldId id="423" r:id="rId101"/>
    <p:sldId id="424" r:id="rId102"/>
    <p:sldId id="425" r:id="rId103"/>
    <p:sldId id="426" r:id="rId104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FFCC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76" autoAdjust="0"/>
  </p:normalViewPr>
  <p:slideViewPr>
    <p:cSldViewPr>
      <p:cViewPr varScale="1">
        <p:scale>
          <a:sx n="111" d="100"/>
          <a:sy n="111" d="100"/>
        </p:scale>
        <p:origin x="-1590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6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07" Type="http://schemas.openxmlformats.org/officeDocument/2006/relationships/viewProps" Target="viewProps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slide" Target="slides/slide100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tableStyles" Target="tableStyles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B76C23-0552-4E9F-B80B-42D647E3874F}" type="doc">
      <dgm:prSet loTypeId="urn:microsoft.com/office/officeart/2005/8/layout/cycle8" loCatId="cycle" qsTypeId="urn:microsoft.com/office/officeart/2005/8/quickstyle/simple3" qsCatId="simple" csTypeId="urn:microsoft.com/office/officeart/2005/8/colors/colorful1" csCatId="colorful" phldr="1"/>
      <dgm:spPr/>
    </dgm:pt>
    <dgm:pt modelId="{32316210-ED59-45F1-9579-E662132F5930}">
      <dgm:prSet phldrT="[Текст]" custT="1"/>
      <dgm:spPr/>
      <dgm:t>
        <a:bodyPr/>
        <a:lstStyle/>
        <a:p>
          <a:r>
            <a:rPr lang="ru-RU" sz="1100" b="1" dirty="0" err="1" smtClean="0">
              <a:latin typeface="Georgia" panose="02040502050405020303" pitchFamily="18" charset="0"/>
            </a:rPr>
            <a:t>Администра-ция</a:t>
          </a:r>
          <a:r>
            <a:rPr lang="ru-RU" sz="1100" b="1" dirty="0" smtClean="0">
              <a:latin typeface="Georgia" panose="02040502050405020303" pitchFamily="18" charset="0"/>
            </a:rPr>
            <a:t> ДОУ</a:t>
          </a:r>
        </a:p>
      </dgm:t>
    </dgm:pt>
    <dgm:pt modelId="{F4B183DE-61E5-4AF8-B7E9-E0AE21B5CB50}" type="parTrans" cxnId="{8F8F96C6-9E7A-4D9A-9E9C-F54F2FB74213}">
      <dgm:prSet/>
      <dgm:spPr/>
      <dgm:t>
        <a:bodyPr/>
        <a:lstStyle/>
        <a:p>
          <a:endParaRPr lang="ru-RU"/>
        </a:p>
      </dgm:t>
    </dgm:pt>
    <dgm:pt modelId="{D8FE1135-DE2F-4D5D-BAC4-F4BA5BE4ECA1}" type="sibTrans" cxnId="{8F8F96C6-9E7A-4D9A-9E9C-F54F2FB74213}">
      <dgm:prSet/>
      <dgm:spPr/>
      <dgm:t>
        <a:bodyPr/>
        <a:lstStyle/>
        <a:p>
          <a:endParaRPr lang="ru-RU"/>
        </a:p>
      </dgm:t>
    </dgm:pt>
    <dgm:pt modelId="{640011C9-3A7F-4955-BBB8-8D5D03F700AA}">
      <dgm:prSet phldrT="[Текст]" custT="1"/>
      <dgm:spPr/>
      <dgm:t>
        <a:bodyPr/>
        <a:lstStyle/>
        <a:p>
          <a:r>
            <a:rPr lang="ru-RU" sz="1200" b="1" dirty="0" smtClean="0">
              <a:latin typeface="Georgia" panose="02040502050405020303" pitchFamily="18" charset="0"/>
            </a:rPr>
            <a:t>ПМПк ДОУ</a:t>
          </a:r>
          <a:endParaRPr lang="ru-RU" sz="1200" b="1" dirty="0">
            <a:latin typeface="Georgia" panose="02040502050405020303" pitchFamily="18" charset="0"/>
          </a:endParaRPr>
        </a:p>
      </dgm:t>
    </dgm:pt>
    <dgm:pt modelId="{0B70BB4D-73A0-4442-B9B9-CBF83E1C19E9}" type="parTrans" cxnId="{9DC08260-4418-4955-AA63-093015E62ED9}">
      <dgm:prSet/>
      <dgm:spPr/>
      <dgm:t>
        <a:bodyPr/>
        <a:lstStyle/>
        <a:p>
          <a:endParaRPr lang="ru-RU"/>
        </a:p>
      </dgm:t>
    </dgm:pt>
    <dgm:pt modelId="{E1651673-B02A-4484-BCB7-9DC4BE98C271}" type="sibTrans" cxnId="{9DC08260-4418-4955-AA63-093015E62ED9}">
      <dgm:prSet/>
      <dgm:spPr/>
      <dgm:t>
        <a:bodyPr/>
        <a:lstStyle/>
        <a:p>
          <a:endParaRPr lang="ru-RU"/>
        </a:p>
      </dgm:t>
    </dgm:pt>
    <dgm:pt modelId="{B9CDFA7D-008D-49B0-A840-AE2A7F84E7D9}">
      <dgm:prSet phldrT="[Текст]" custT="1"/>
      <dgm:spPr/>
      <dgm:t>
        <a:bodyPr/>
        <a:lstStyle/>
        <a:p>
          <a:r>
            <a:rPr lang="ru-RU" sz="1100" b="1" dirty="0" smtClean="0">
              <a:latin typeface="Georgia" panose="02040502050405020303" pitchFamily="18" charset="0"/>
            </a:rPr>
            <a:t>Специалисты и воспитатели</a:t>
          </a:r>
          <a:endParaRPr lang="ru-RU" sz="1100" b="1" dirty="0">
            <a:latin typeface="Georgia" panose="02040502050405020303" pitchFamily="18" charset="0"/>
          </a:endParaRPr>
        </a:p>
      </dgm:t>
    </dgm:pt>
    <dgm:pt modelId="{4D31EACF-58A5-4500-8B36-29BE48012011}" type="parTrans" cxnId="{8AD1AE91-EF98-49DD-BF9F-9CBAC78E238B}">
      <dgm:prSet/>
      <dgm:spPr/>
      <dgm:t>
        <a:bodyPr/>
        <a:lstStyle/>
        <a:p>
          <a:endParaRPr lang="ru-RU"/>
        </a:p>
      </dgm:t>
    </dgm:pt>
    <dgm:pt modelId="{BAD4E5A8-016C-4E2D-A0A4-6CAF0C19448E}" type="sibTrans" cxnId="{8AD1AE91-EF98-49DD-BF9F-9CBAC78E238B}">
      <dgm:prSet/>
      <dgm:spPr/>
      <dgm:t>
        <a:bodyPr/>
        <a:lstStyle/>
        <a:p>
          <a:endParaRPr lang="ru-RU"/>
        </a:p>
      </dgm:t>
    </dgm:pt>
    <dgm:pt modelId="{5C9E3BB4-AD43-4737-BDE6-EF059E56EC90}">
      <dgm:prSet custT="1"/>
      <dgm:spPr/>
      <dgm:t>
        <a:bodyPr/>
        <a:lstStyle/>
        <a:p>
          <a:r>
            <a:rPr lang="ru-RU" sz="1200" b="1" dirty="0" smtClean="0">
              <a:latin typeface="Georgia" panose="02040502050405020303" pitchFamily="18" charset="0"/>
            </a:rPr>
            <a:t>Медицин-</a:t>
          </a:r>
          <a:r>
            <a:rPr lang="ru-RU" sz="1200" b="1" dirty="0" err="1" smtClean="0">
              <a:latin typeface="Georgia" panose="02040502050405020303" pitchFamily="18" charset="0"/>
            </a:rPr>
            <a:t>ский</a:t>
          </a:r>
          <a:r>
            <a:rPr lang="ru-RU" sz="1200" b="1" baseline="0" dirty="0" smtClean="0">
              <a:latin typeface="Georgia" panose="02040502050405020303" pitchFamily="18" charset="0"/>
            </a:rPr>
            <a:t> персонал ДОУ</a:t>
          </a:r>
          <a:endParaRPr lang="ru-RU" sz="1200" b="1" dirty="0">
            <a:latin typeface="Georgia" panose="02040502050405020303" pitchFamily="18" charset="0"/>
          </a:endParaRPr>
        </a:p>
      </dgm:t>
    </dgm:pt>
    <dgm:pt modelId="{11E63E75-5F86-4374-A6B3-785FC180D87E}" type="parTrans" cxnId="{0D3DE1D8-6D12-4F8E-92C6-E77985ACE710}">
      <dgm:prSet/>
      <dgm:spPr/>
      <dgm:t>
        <a:bodyPr/>
        <a:lstStyle/>
        <a:p>
          <a:endParaRPr lang="ru-RU"/>
        </a:p>
      </dgm:t>
    </dgm:pt>
    <dgm:pt modelId="{901ADCA6-A963-4E16-8031-157C953A59A2}" type="sibTrans" cxnId="{0D3DE1D8-6D12-4F8E-92C6-E77985ACE710}">
      <dgm:prSet/>
      <dgm:spPr/>
      <dgm:t>
        <a:bodyPr/>
        <a:lstStyle/>
        <a:p>
          <a:endParaRPr lang="ru-RU"/>
        </a:p>
      </dgm:t>
    </dgm:pt>
    <dgm:pt modelId="{6BDF24E9-39F2-4839-8949-13E8C37B859F}">
      <dgm:prSet custT="1"/>
      <dgm:spPr/>
      <dgm:t>
        <a:bodyPr/>
        <a:lstStyle/>
        <a:p>
          <a:r>
            <a:rPr lang="ru-RU" sz="1400" b="1" dirty="0" err="1" smtClean="0">
              <a:latin typeface="Georgia" panose="02040502050405020303" pitchFamily="18" charset="0"/>
            </a:rPr>
            <a:t>Социаль-ные</a:t>
          </a:r>
          <a:r>
            <a:rPr lang="ru-RU" sz="1400" b="1" dirty="0" smtClean="0">
              <a:latin typeface="Georgia" panose="02040502050405020303" pitchFamily="18" charset="0"/>
            </a:rPr>
            <a:t> партнеры</a:t>
          </a:r>
          <a:endParaRPr lang="ru-RU" sz="1400" b="1" dirty="0">
            <a:latin typeface="Georgia" panose="02040502050405020303" pitchFamily="18" charset="0"/>
          </a:endParaRPr>
        </a:p>
      </dgm:t>
    </dgm:pt>
    <dgm:pt modelId="{C2EF8099-451E-465E-ADE2-3F1ED9C53715}" type="parTrans" cxnId="{66097BC5-12C7-4ED3-B0BF-795163D425CE}">
      <dgm:prSet/>
      <dgm:spPr/>
      <dgm:t>
        <a:bodyPr/>
        <a:lstStyle/>
        <a:p>
          <a:endParaRPr lang="ru-RU"/>
        </a:p>
      </dgm:t>
    </dgm:pt>
    <dgm:pt modelId="{678A346E-5451-48B2-97CA-6124D43C4E5E}" type="sibTrans" cxnId="{66097BC5-12C7-4ED3-B0BF-795163D425CE}">
      <dgm:prSet/>
      <dgm:spPr/>
      <dgm:t>
        <a:bodyPr/>
        <a:lstStyle/>
        <a:p>
          <a:endParaRPr lang="ru-RU"/>
        </a:p>
      </dgm:t>
    </dgm:pt>
    <dgm:pt modelId="{AC6A1FF1-8BB6-4E09-BC5E-B7AF7ADB205A}">
      <dgm:prSet custT="1"/>
      <dgm:spPr/>
      <dgm:t>
        <a:bodyPr/>
        <a:lstStyle/>
        <a:p>
          <a:r>
            <a:rPr lang="ru-RU" sz="1200" b="1" dirty="0" smtClean="0">
              <a:latin typeface="Georgia" panose="02040502050405020303" pitchFamily="18" charset="0"/>
            </a:rPr>
            <a:t>Детская районная поликлиника</a:t>
          </a:r>
          <a:endParaRPr lang="ru-RU" sz="1200" b="1" dirty="0">
            <a:latin typeface="Georgia" panose="02040502050405020303" pitchFamily="18" charset="0"/>
          </a:endParaRPr>
        </a:p>
      </dgm:t>
    </dgm:pt>
    <dgm:pt modelId="{7A11F5D8-34FE-4D82-BB07-828CDAE2CBF2}" type="parTrans" cxnId="{ABEE14D3-3C27-440D-8431-D35DD745DC8F}">
      <dgm:prSet/>
      <dgm:spPr/>
      <dgm:t>
        <a:bodyPr/>
        <a:lstStyle/>
        <a:p>
          <a:endParaRPr lang="ru-RU"/>
        </a:p>
      </dgm:t>
    </dgm:pt>
    <dgm:pt modelId="{673B2301-6734-400A-954D-31D77D3FDD59}" type="sibTrans" cxnId="{ABEE14D3-3C27-440D-8431-D35DD745DC8F}">
      <dgm:prSet/>
      <dgm:spPr/>
      <dgm:t>
        <a:bodyPr/>
        <a:lstStyle/>
        <a:p>
          <a:endParaRPr lang="ru-RU"/>
        </a:p>
      </dgm:t>
    </dgm:pt>
    <dgm:pt modelId="{B51D9796-FD1A-4940-991F-080B52A98A99}">
      <dgm:prSet custT="1"/>
      <dgm:spPr>
        <a:ln w="28575"/>
      </dgm:spPr>
      <dgm:t>
        <a:bodyPr/>
        <a:lstStyle/>
        <a:p>
          <a:endParaRPr lang="ru-RU" sz="1200" b="1" dirty="0">
            <a:latin typeface="Georgia" panose="02040502050405020303" pitchFamily="18" charset="0"/>
          </a:endParaRPr>
        </a:p>
      </dgm:t>
    </dgm:pt>
    <dgm:pt modelId="{8902DB91-9DF2-44CD-92C9-F4625063B5F8}" type="parTrans" cxnId="{6269A513-5730-487B-9E83-CBEDDC46E3ED}">
      <dgm:prSet/>
      <dgm:spPr/>
      <dgm:t>
        <a:bodyPr/>
        <a:lstStyle/>
        <a:p>
          <a:endParaRPr lang="ru-RU"/>
        </a:p>
      </dgm:t>
    </dgm:pt>
    <dgm:pt modelId="{C70F346D-6DD7-4F7E-A87F-F7BDB0543248}" type="sibTrans" cxnId="{6269A513-5730-487B-9E83-CBEDDC46E3ED}">
      <dgm:prSet/>
      <dgm:spPr/>
      <dgm:t>
        <a:bodyPr/>
        <a:lstStyle/>
        <a:p>
          <a:endParaRPr lang="ru-RU"/>
        </a:p>
      </dgm:t>
    </dgm:pt>
    <dgm:pt modelId="{7FA1C254-2CFE-477D-B258-DFCE6B715EFD}" type="pres">
      <dgm:prSet presAssocID="{EFB76C23-0552-4E9F-B80B-42D647E3874F}" presName="compositeShape" presStyleCnt="0">
        <dgm:presLayoutVars>
          <dgm:chMax val="7"/>
          <dgm:dir/>
          <dgm:resizeHandles val="exact"/>
        </dgm:presLayoutVars>
      </dgm:prSet>
      <dgm:spPr/>
    </dgm:pt>
    <dgm:pt modelId="{9E324B94-A0EC-4945-A1EE-99B6357DBAF5}" type="pres">
      <dgm:prSet presAssocID="{EFB76C23-0552-4E9F-B80B-42D647E3874F}" presName="wedge1" presStyleLbl="node1" presStyleIdx="0" presStyleCnt="7"/>
      <dgm:spPr/>
      <dgm:t>
        <a:bodyPr/>
        <a:lstStyle/>
        <a:p>
          <a:endParaRPr lang="ru-RU"/>
        </a:p>
      </dgm:t>
    </dgm:pt>
    <dgm:pt modelId="{B21A0C70-CCBA-47CA-888E-F7EE9B0492EA}" type="pres">
      <dgm:prSet presAssocID="{EFB76C23-0552-4E9F-B80B-42D647E3874F}" presName="dummy1a" presStyleCnt="0"/>
      <dgm:spPr/>
    </dgm:pt>
    <dgm:pt modelId="{06E80B1D-C219-416B-A4C1-3CC0CC111D5E}" type="pres">
      <dgm:prSet presAssocID="{EFB76C23-0552-4E9F-B80B-42D647E3874F}" presName="dummy1b" presStyleCnt="0"/>
      <dgm:spPr/>
    </dgm:pt>
    <dgm:pt modelId="{A4825B7D-EDD7-4AE0-AFA7-A1AECBBDCD1F}" type="pres">
      <dgm:prSet presAssocID="{EFB76C23-0552-4E9F-B80B-42D647E3874F}" presName="wedge1Tx" presStyleLbl="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557A0B-1ABB-49C4-BC48-B8086A5E88BE}" type="pres">
      <dgm:prSet presAssocID="{EFB76C23-0552-4E9F-B80B-42D647E3874F}" presName="wedge2" presStyleLbl="node1" presStyleIdx="1" presStyleCnt="7"/>
      <dgm:spPr/>
      <dgm:t>
        <a:bodyPr/>
        <a:lstStyle/>
        <a:p>
          <a:endParaRPr lang="ru-RU"/>
        </a:p>
      </dgm:t>
    </dgm:pt>
    <dgm:pt modelId="{7533E50B-31D2-495C-BFD6-ADE5B35A5EAB}" type="pres">
      <dgm:prSet presAssocID="{EFB76C23-0552-4E9F-B80B-42D647E3874F}" presName="dummy2a" presStyleCnt="0"/>
      <dgm:spPr/>
    </dgm:pt>
    <dgm:pt modelId="{395585E4-F7DC-4A7D-8714-976C2BE9DA6C}" type="pres">
      <dgm:prSet presAssocID="{EFB76C23-0552-4E9F-B80B-42D647E3874F}" presName="dummy2b" presStyleCnt="0"/>
      <dgm:spPr/>
    </dgm:pt>
    <dgm:pt modelId="{300B2CC5-D3A0-4D62-B5DF-B9C0B2E5B7C6}" type="pres">
      <dgm:prSet presAssocID="{EFB76C23-0552-4E9F-B80B-42D647E3874F}" presName="wedge2Tx" presStyleLbl="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CD0647-24A3-4DD9-9CEF-E6DA764A9F5C}" type="pres">
      <dgm:prSet presAssocID="{EFB76C23-0552-4E9F-B80B-42D647E3874F}" presName="wedge3" presStyleLbl="node1" presStyleIdx="2" presStyleCnt="7"/>
      <dgm:spPr/>
      <dgm:t>
        <a:bodyPr/>
        <a:lstStyle/>
        <a:p>
          <a:endParaRPr lang="ru-RU"/>
        </a:p>
      </dgm:t>
    </dgm:pt>
    <dgm:pt modelId="{E6112E8D-9D43-4F73-AE2F-58B60165ADFB}" type="pres">
      <dgm:prSet presAssocID="{EFB76C23-0552-4E9F-B80B-42D647E3874F}" presName="dummy3a" presStyleCnt="0"/>
      <dgm:spPr/>
    </dgm:pt>
    <dgm:pt modelId="{23D51C47-EF35-40F9-9B34-594DF30ABF72}" type="pres">
      <dgm:prSet presAssocID="{EFB76C23-0552-4E9F-B80B-42D647E3874F}" presName="dummy3b" presStyleCnt="0"/>
      <dgm:spPr/>
    </dgm:pt>
    <dgm:pt modelId="{79237B59-AC18-48C9-915E-460DC9F4447D}" type="pres">
      <dgm:prSet presAssocID="{EFB76C23-0552-4E9F-B80B-42D647E3874F}" presName="wedge3Tx" presStyleLbl="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09ECDC-E6D7-4467-8D74-0D124C430EC6}" type="pres">
      <dgm:prSet presAssocID="{EFB76C23-0552-4E9F-B80B-42D647E3874F}" presName="wedge4" presStyleLbl="node1" presStyleIdx="3" presStyleCnt="7"/>
      <dgm:spPr/>
      <dgm:t>
        <a:bodyPr/>
        <a:lstStyle/>
        <a:p>
          <a:endParaRPr lang="ru-RU"/>
        </a:p>
      </dgm:t>
    </dgm:pt>
    <dgm:pt modelId="{DA377917-2CF9-4FA1-9DFF-724F65E38AA3}" type="pres">
      <dgm:prSet presAssocID="{EFB76C23-0552-4E9F-B80B-42D647E3874F}" presName="dummy4a" presStyleCnt="0"/>
      <dgm:spPr/>
    </dgm:pt>
    <dgm:pt modelId="{0555AD8A-58E1-46DB-8274-AFC34FBB49BE}" type="pres">
      <dgm:prSet presAssocID="{EFB76C23-0552-4E9F-B80B-42D647E3874F}" presName="dummy4b" presStyleCnt="0"/>
      <dgm:spPr/>
    </dgm:pt>
    <dgm:pt modelId="{05922C93-E592-4DA8-A663-4427012FF5A9}" type="pres">
      <dgm:prSet presAssocID="{EFB76C23-0552-4E9F-B80B-42D647E3874F}" presName="wedge4Tx" presStyleLbl="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8D66BF-DEC8-4D8B-AB73-40E7F6267C09}" type="pres">
      <dgm:prSet presAssocID="{EFB76C23-0552-4E9F-B80B-42D647E3874F}" presName="wedge5" presStyleLbl="node1" presStyleIdx="4" presStyleCnt="7"/>
      <dgm:spPr/>
      <dgm:t>
        <a:bodyPr/>
        <a:lstStyle/>
        <a:p>
          <a:endParaRPr lang="ru-RU"/>
        </a:p>
      </dgm:t>
    </dgm:pt>
    <dgm:pt modelId="{EA9B3160-9E07-426C-AF11-4A0328A49EA3}" type="pres">
      <dgm:prSet presAssocID="{EFB76C23-0552-4E9F-B80B-42D647E3874F}" presName="dummy5a" presStyleCnt="0"/>
      <dgm:spPr/>
    </dgm:pt>
    <dgm:pt modelId="{3C733F59-9D9E-413D-8A9E-ADA1EF0BA807}" type="pres">
      <dgm:prSet presAssocID="{EFB76C23-0552-4E9F-B80B-42D647E3874F}" presName="dummy5b" presStyleCnt="0"/>
      <dgm:spPr/>
    </dgm:pt>
    <dgm:pt modelId="{30D82628-981F-4325-A177-E3C14B5D2A32}" type="pres">
      <dgm:prSet presAssocID="{EFB76C23-0552-4E9F-B80B-42D647E3874F}" presName="wedge5Tx" presStyleLbl="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7BFA3B-ED5A-4B80-802E-175D3F9E0489}" type="pres">
      <dgm:prSet presAssocID="{EFB76C23-0552-4E9F-B80B-42D647E3874F}" presName="wedge6" presStyleLbl="node1" presStyleIdx="5" presStyleCnt="7"/>
      <dgm:spPr/>
      <dgm:t>
        <a:bodyPr/>
        <a:lstStyle/>
        <a:p>
          <a:endParaRPr lang="ru-RU"/>
        </a:p>
      </dgm:t>
    </dgm:pt>
    <dgm:pt modelId="{6CC49B8A-D954-4917-AF50-1C60A9409346}" type="pres">
      <dgm:prSet presAssocID="{EFB76C23-0552-4E9F-B80B-42D647E3874F}" presName="dummy6a" presStyleCnt="0"/>
      <dgm:spPr/>
    </dgm:pt>
    <dgm:pt modelId="{731EA796-10B8-4606-96C3-31AF50B5EF4F}" type="pres">
      <dgm:prSet presAssocID="{EFB76C23-0552-4E9F-B80B-42D647E3874F}" presName="dummy6b" presStyleCnt="0"/>
      <dgm:spPr/>
    </dgm:pt>
    <dgm:pt modelId="{C23D5667-275A-4FC2-8D92-52B45157641F}" type="pres">
      <dgm:prSet presAssocID="{EFB76C23-0552-4E9F-B80B-42D647E3874F}" presName="wedge6Tx" presStyleLbl="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941B86-C454-43FC-BBA1-28A7BEC09A85}" type="pres">
      <dgm:prSet presAssocID="{EFB76C23-0552-4E9F-B80B-42D647E3874F}" presName="wedge7" presStyleLbl="node1" presStyleIdx="6" presStyleCnt="7"/>
      <dgm:spPr/>
      <dgm:t>
        <a:bodyPr/>
        <a:lstStyle/>
        <a:p>
          <a:endParaRPr lang="ru-RU"/>
        </a:p>
      </dgm:t>
    </dgm:pt>
    <dgm:pt modelId="{DC2A57ED-550F-4858-8D4B-2C1831F9EA7D}" type="pres">
      <dgm:prSet presAssocID="{EFB76C23-0552-4E9F-B80B-42D647E3874F}" presName="dummy7a" presStyleCnt="0"/>
      <dgm:spPr/>
    </dgm:pt>
    <dgm:pt modelId="{7DEF962B-60E3-42A9-9BDA-B6409A491BC5}" type="pres">
      <dgm:prSet presAssocID="{EFB76C23-0552-4E9F-B80B-42D647E3874F}" presName="dummy7b" presStyleCnt="0"/>
      <dgm:spPr/>
    </dgm:pt>
    <dgm:pt modelId="{CAAA1A9E-29C0-4E65-A52C-1990F087D758}" type="pres">
      <dgm:prSet presAssocID="{EFB76C23-0552-4E9F-B80B-42D647E3874F}" presName="wedge7Tx" presStyleLbl="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D4BCE9-194F-4DD3-82F3-2A4A5B9FDBF3}" type="pres">
      <dgm:prSet presAssocID="{D8FE1135-DE2F-4D5D-BAC4-F4BA5BE4ECA1}" presName="arrowWedge1" presStyleLbl="fgSibTrans2D1" presStyleIdx="0" presStyleCnt="7" custLinFactNeighborX="1834" custLinFactNeighborY="-2392"/>
      <dgm:spPr>
        <a:solidFill>
          <a:srgbClr val="FF9999"/>
        </a:solidFill>
        <a:scene3d>
          <a:camera prst="orthographicFront"/>
          <a:lightRig rig="threePt" dir="t"/>
        </a:scene3d>
        <a:sp3d>
          <a:bevelT w="101600" prst="riblet"/>
        </a:sp3d>
      </dgm:spPr>
    </dgm:pt>
    <dgm:pt modelId="{91152B98-CAC5-4FDA-987D-AD04320D8EAF}" type="pres">
      <dgm:prSet presAssocID="{E1651673-B02A-4484-BCB7-9DC4BE98C271}" presName="arrowWedge2" presStyleLbl="fgSibTrans2D1" presStyleIdx="1" presStyleCnt="7" custScaleX="93223" custScaleY="99066" custLinFactNeighborX="4454" custLinFactNeighborY="-1432"/>
      <dgm:spPr>
        <a:solidFill>
          <a:srgbClr val="92D050"/>
        </a:solidFill>
        <a:scene3d>
          <a:camera prst="orthographicFront"/>
          <a:lightRig rig="threePt" dir="t"/>
        </a:scene3d>
        <a:sp3d>
          <a:bevelT w="101600" prst="riblet"/>
        </a:sp3d>
      </dgm:spPr>
    </dgm:pt>
    <dgm:pt modelId="{1D0AD6D9-635B-434E-9AE5-09D0823EAFEF}" type="pres">
      <dgm:prSet presAssocID="{BAD4E5A8-016C-4E2D-A0A4-6CAF0C19448E}" presName="arrowWedge3" presStyleLbl="fgSibTrans2D1" presStyleIdx="2" presStyleCnt="7" custLinFactNeighborX="1098" custLinFactNeighborY="1534"/>
      <dgm:spPr>
        <a:solidFill>
          <a:schemeClr val="accent4">
            <a:lumMod val="60000"/>
            <a:lumOff val="40000"/>
          </a:schemeClr>
        </a:solidFill>
        <a:scene3d>
          <a:camera prst="orthographicFront"/>
          <a:lightRig rig="threePt" dir="t"/>
        </a:scene3d>
        <a:sp3d>
          <a:bevelT w="101600" prst="riblet"/>
        </a:sp3d>
      </dgm:spPr>
    </dgm:pt>
    <dgm:pt modelId="{54FF5D2E-4382-4F32-A617-A1D50B50B2FF}" type="pres">
      <dgm:prSet presAssocID="{901ADCA6-A963-4E16-8031-157C953A59A2}" presName="arrowWedge4" presStyleLbl="fgSibTrans2D1" presStyleIdx="3" presStyleCnt="7" custLinFactNeighborX="-112" custLinFactNeighborY="2175"/>
      <dgm:spPr>
        <a:solidFill>
          <a:srgbClr val="00B0F0"/>
        </a:solidFill>
        <a:scene3d>
          <a:camera prst="orthographicFront"/>
          <a:lightRig rig="threePt" dir="t"/>
        </a:scene3d>
        <a:sp3d>
          <a:bevelT w="101600" prst="riblet"/>
        </a:sp3d>
      </dgm:spPr>
    </dgm:pt>
    <dgm:pt modelId="{F2C1D520-D841-429B-B982-93D59E4DFE29}" type="pres">
      <dgm:prSet presAssocID="{678A346E-5451-48B2-97CA-6124D43C4E5E}" presName="arrowWedge5" presStyleLbl="fgSibTrans2D1" presStyleIdx="4" presStyleCnt="7" custLinFactNeighborX="-1322" custLinFactNeighborY="1534"/>
      <dgm:spPr>
        <a:solidFill>
          <a:schemeClr val="accent6">
            <a:lumMod val="60000"/>
            <a:lumOff val="40000"/>
          </a:schemeClr>
        </a:solidFill>
        <a:scene3d>
          <a:camera prst="orthographicFront"/>
          <a:lightRig rig="threePt" dir="t"/>
        </a:scene3d>
        <a:sp3d>
          <a:bevelT w="101600" prst="riblet"/>
        </a:sp3d>
      </dgm:spPr>
    </dgm:pt>
    <dgm:pt modelId="{CE82D8E3-E135-45DD-A9EC-AA59041324B0}" type="pres">
      <dgm:prSet presAssocID="{673B2301-6734-400A-954D-31D77D3FDD59}" presName="arrowWedge6" presStyleLbl="fgSibTrans2D1" presStyleIdx="5" presStyleCnt="7" custLinFactNeighborX="-2339" custLinFactNeighborY="467"/>
      <dgm:spPr>
        <a:solidFill>
          <a:srgbClr val="FF9999"/>
        </a:solidFill>
        <a:scene3d>
          <a:camera prst="orthographicFront"/>
          <a:lightRig rig="threePt" dir="t"/>
        </a:scene3d>
        <a:sp3d>
          <a:bevelT w="101600" prst="riblet"/>
        </a:sp3d>
      </dgm:spPr>
    </dgm:pt>
    <dgm:pt modelId="{B0389351-22DA-41AD-9A6B-915291694059}" type="pres">
      <dgm:prSet presAssocID="{C70F346D-6DD7-4F7E-A87F-F7BDB0543248}" presName="arrowWedge7" presStyleLbl="fgSibTrans2D1" presStyleIdx="6" presStyleCnt="7" custLinFactNeighborX="-2058" custLinFactNeighborY="-2392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 prst="riblet"/>
        </a:sp3d>
      </dgm:spPr>
    </dgm:pt>
  </dgm:ptLst>
  <dgm:cxnLst>
    <dgm:cxn modelId="{57987885-A863-4F0A-8F3E-91D10BC7F297}" type="presOf" srcId="{640011C9-3A7F-4955-BBB8-8D5D03F700AA}" destId="{4C557A0B-1ABB-49C4-BC48-B8086A5E88BE}" srcOrd="0" destOrd="0" presId="urn:microsoft.com/office/officeart/2005/8/layout/cycle8"/>
    <dgm:cxn modelId="{3378AB41-A8CC-4965-8C08-D2964FE4C1B4}" type="presOf" srcId="{AC6A1FF1-8BB6-4E09-BC5E-B7AF7ADB205A}" destId="{C23D5667-275A-4FC2-8D92-52B45157641F}" srcOrd="1" destOrd="0" presId="urn:microsoft.com/office/officeart/2005/8/layout/cycle8"/>
    <dgm:cxn modelId="{9DC08260-4418-4955-AA63-093015E62ED9}" srcId="{EFB76C23-0552-4E9F-B80B-42D647E3874F}" destId="{640011C9-3A7F-4955-BBB8-8D5D03F700AA}" srcOrd="1" destOrd="0" parTransId="{0B70BB4D-73A0-4442-B9B9-CBF83E1C19E9}" sibTransId="{E1651673-B02A-4484-BCB7-9DC4BE98C271}"/>
    <dgm:cxn modelId="{473FE6FB-FFFC-4477-AC58-57772924896B}" type="presOf" srcId="{5C9E3BB4-AD43-4737-BDE6-EF059E56EC90}" destId="{3809ECDC-E6D7-4467-8D74-0D124C430EC6}" srcOrd="0" destOrd="0" presId="urn:microsoft.com/office/officeart/2005/8/layout/cycle8"/>
    <dgm:cxn modelId="{8F8F96C6-9E7A-4D9A-9E9C-F54F2FB74213}" srcId="{EFB76C23-0552-4E9F-B80B-42D647E3874F}" destId="{32316210-ED59-45F1-9579-E662132F5930}" srcOrd="0" destOrd="0" parTransId="{F4B183DE-61E5-4AF8-B7E9-E0AE21B5CB50}" sibTransId="{D8FE1135-DE2F-4D5D-BAC4-F4BA5BE4ECA1}"/>
    <dgm:cxn modelId="{0D3DE1D8-6D12-4F8E-92C6-E77985ACE710}" srcId="{EFB76C23-0552-4E9F-B80B-42D647E3874F}" destId="{5C9E3BB4-AD43-4737-BDE6-EF059E56EC90}" srcOrd="3" destOrd="0" parTransId="{11E63E75-5F86-4374-A6B3-785FC180D87E}" sibTransId="{901ADCA6-A963-4E16-8031-157C953A59A2}"/>
    <dgm:cxn modelId="{0AA0D763-01A7-4A50-AE19-FF415C17AE48}" type="presOf" srcId="{6BDF24E9-39F2-4839-8949-13E8C37B859F}" destId="{C28D66BF-DEC8-4D8B-AB73-40E7F6267C09}" srcOrd="0" destOrd="0" presId="urn:microsoft.com/office/officeart/2005/8/layout/cycle8"/>
    <dgm:cxn modelId="{9B9E074D-AE44-4EDA-8616-3540DC194A21}" type="presOf" srcId="{32316210-ED59-45F1-9579-E662132F5930}" destId="{A4825B7D-EDD7-4AE0-AFA7-A1AECBBDCD1F}" srcOrd="1" destOrd="0" presId="urn:microsoft.com/office/officeart/2005/8/layout/cycle8"/>
    <dgm:cxn modelId="{249E53A6-31FB-499F-B23C-EC215E2FBF64}" type="presOf" srcId="{EFB76C23-0552-4E9F-B80B-42D647E3874F}" destId="{7FA1C254-2CFE-477D-B258-DFCE6B715EFD}" srcOrd="0" destOrd="0" presId="urn:microsoft.com/office/officeart/2005/8/layout/cycle8"/>
    <dgm:cxn modelId="{6269A513-5730-487B-9E83-CBEDDC46E3ED}" srcId="{EFB76C23-0552-4E9F-B80B-42D647E3874F}" destId="{B51D9796-FD1A-4940-991F-080B52A98A99}" srcOrd="6" destOrd="0" parTransId="{8902DB91-9DF2-44CD-92C9-F4625063B5F8}" sibTransId="{C70F346D-6DD7-4F7E-A87F-F7BDB0543248}"/>
    <dgm:cxn modelId="{1AA14EF3-1670-478F-B7CE-6DF7E34EA217}" type="presOf" srcId="{5C9E3BB4-AD43-4737-BDE6-EF059E56EC90}" destId="{05922C93-E592-4DA8-A663-4427012FF5A9}" srcOrd="1" destOrd="0" presId="urn:microsoft.com/office/officeart/2005/8/layout/cycle8"/>
    <dgm:cxn modelId="{62C748BB-E1A1-4B04-BD58-2AA021DB4DD0}" type="presOf" srcId="{32316210-ED59-45F1-9579-E662132F5930}" destId="{9E324B94-A0EC-4945-A1EE-99B6357DBAF5}" srcOrd="0" destOrd="0" presId="urn:microsoft.com/office/officeart/2005/8/layout/cycle8"/>
    <dgm:cxn modelId="{2C3B0322-A4AB-4F4B-B40C-6853A9C677DE}" type="presOf" srcId="{B9CDFA7D-008D-49B0-A840-AE2A7F84E7D9}" destId="{B8CD0647-24A3-4DD9-9CEF-E6DA764A9F5C}" srcOrd="0" destOrd="0" presId="urn:microsoft.com/office/officeart/2005/8/layout/cycle8"/>
    <dgm:cxn modelId="{660BECD7-E240-456E-AD3A-DE9353F08590}" type="presOf" srcId="{640011C9-3A7F-4955-BBB8-8D5D03F700AA}" destId="{300B2CC5-D3A0-4D62-B5DF-B9C0B2E5B7C6}" srcOrd="1" destOrd="0" presId="urn:microsoft.com/office/officeart/2005/8/layout/cycle8"/>
    <dgm:cxn modelId="{F69F06AE-3A5D-4416-B54F-2252A0007E83}" type="presOf" srcId="{6BDF24E9-39F2-4839-8949-13E8C37B859F}" destId="{30D82628-981F-4325-A177-E3C14B5D2A32}" srcOrd="1" destOrd="0" presId="urn:microsoft.com/office/officeart/2005/8/layout/cycle8"/>
    <dgm:cxn modelId="{100362E8-7EDD-4527-A885-05A4960F9FEB}" type="presOf" srcId="{B51D9796-FD1A-4940-991F-080B52A98A99}" destId="{CAAA1A9E-29C0-4E65-A52C-1990F087D758}" srcOrd="1" destOrd="0" presId="urn:microsoft.com/office/officeart/2005/8/layout/cycle8"/>
    <dgm:cxn modelId="{3CB66D96-1D10-4477-84CB-9873820778C1}" type="presOf" srcId="{B51D9796-FD1A-4940-991F-080B52A98A99}" destId="{29941B86-C454-43FC-BBA1-28A7BEC09A85}" srcOrd="0" destOrd="0" presId="urn:microsoft.com/office/officeart/2005/8/layout/cycle8"/>
    <dgm:cxn modelId="{ABEE14D3-3C27-440D-8431-D35DD745DC8F}" srcId="{EFB76C23-0552-4E9F-B80B-42D647E3874F}" destId="{AC6A1FF1-8BB6-4E09-BC5E-B7AF7ADB205A}" srcOrd="5" destOrd="0" parTransId="{7A11F5D8-34FE-4D82-BB07-828CDAE2CBF2}" sibTransId="{673B2301-6734-400A-954D-31D77D3FDD59}"/>
    <dgm:cxn modelId="{DA907586-B4F2-45CA-BD34-67BA11F8C7F7}" type="presOf" srcId="{B9CDFA7D-008D-49B0-A840-AE2A7F84E7D9}" destId="{79237B59-AC18-48C9-915E-460DC9F4447D}" srcOrd="1" destOrd="0" presId="urn:microsoft.com/office/officeart/2005/8/layout/cycle8"/>
    <dgm:cxn modelId="{572B69AF-0259-420A-9673-84EA65FB0411}" type="presOf" srcId="{AC6A1FF1-8BB6-4E09-BC5E-B7AF7ADB205A}" destId="{3D7BFA3B-ED5A-4B80-802E-175D3F9E0489}" srcOrd="0" destOrd="0" presId="urn:microsoft.com/office/officeart/2005/8/layout/cycle8"/>
    <dgm:cxn modelId="{66097BC5-12C7-4ED3-B0BF-795163D425CE}" srcId="{EFB76C23-0552-4E9F-B80B-42D647E3874F}" destId="{6BDF24E9-39F2-4839-8949-13E8C37B859F}" srcOrd="4" destOrd="0" parTransId="{C2EF8099-451E-465E-ADE2-3F1ED9C53715}" sibTransId="{678A346E-5451-48B2-97CA-6124D43C4E5E}"/>
    <dgm:cxn modelId="{8AD1AE91-EF98-49DD-BF9F-9CBAC78E238B}" srcId="{EFB76C23-0552-4E9F-B80B-42D647E3874F}" destId="{B9CDFA7D-008D-49B0-A840-AE2A7F84E7D9}" srcOrd="2" destOrd="0" parTransId="{4D31EACF-58A5-4500-8B36-29BE48012011}" sibTransId="{BAD4E5A8-016C-4E2D-A0A4-6CAF0C19448E}"/>
    <dgm:cxn modelId="{F562137B-DB6C-40D9-A2E1-DD3E8B02FC5A}" type="presParOf" srcId="{7FA1C254-2CFE-477D-B258-DFCE6B715EFD}" destId="{9E324B94-A0EC-4945-A1EE-99B6357DBAF5}" srcOrd="0" destOrd="0" presId="urn:microsoft.com/office/officeart/2005/8/layout/cycle8"/>
    <dgm:cxn modelId="{6689E7E5-C07D-42D3-B321-F05B0A4A49E4}" type="presParOf" srcId="{7FA1C254-2CFE-477D-B258-DFCE6B715EFD}" destId="{B21A0C70-CCBA-47CA-888E-F7EE9B0492EA}" srcOrd="1" destOrd="0" presId="urn:microsoft.com/office/officeart/2005/8/layout/cycle8"/>
    <dgm:cxn modelId="{76C5CFAD-17A7-4F7A-8B59-7EAA98E8DC1F}" type="presParOf" srcId="{7FA1C254-2CFE-477D-B258-DFCE6B715EFD}" destId="{06E80B1D-C219-416B-A4C1-3CC0CC111D5E}" srcOrd="2" destOrd="0" presId="urn:microsoft.com/office/officeart/2005/8/layout/cycle8"/>
    <dgm:cxn modelId="{3DD9BA9F-9D75-4432-88D3-C6453190EBCE}" type="presParOf" srcId="{7FA1C254-2CFE-477D-B258-DFCE6B715EFD}" destId="{A4825B7D-EDD7-4AE0-AFA7-A1AECBBDCD1F}" srcOrd="3" destOrd="0" presId="urn:microsoft.com/office/officeart/2005/8/layout/cycle8"/>
    <dgm:cxn modelId="{B8FDA624-17F6-4E08-B94E-0957569FD755}" type="presParOf" srcId="{7FA1C254-2CFE-477D-B258-DFCE6B715EFD}" destId="{4C557A0B-1ABB-49C4-BC48-B8086A5E88BE}" srcOrd="4" destOrd="0" presId="urn:microsoft.com/office/officeart/2005/8/layout/cycle8"/>
    <dgm:cxn modelId="{19414C84-81BE-4056-8122-0349C8C609E1}" type="presParOf" srcId="{7FA1C254-2CFE-477D-B258-DFCE6B715EFD}" destId="{7533E50B-31D2-495C-BFD6-ADE5B35A5EAB}" srcOrd="5" destOrd="0" presId="urn:microsoft.com/office/officeart/2005/8/layout/cycle8"/>
    <dgm:cxn modelId="{1876B42A-E6EA-49CF-99E7-9524D4B29072}" type="presParOf" srcId="{7FA1C254-2CFE-477D-B258-DFCE6B715EFD}" destId="{395585E4-F7DC-4A7D-8714-976C2BE9DA6C}" srcOrd="6" destOrd="0" presId="urn:microsoft.com/office/officeart/2005/8/layout/cycle8"/>
    <dgm:cxn modelId="{2EBDB73F-F14A-462A-830A-08785DBD5206}" type="presParOf" srcId="{7FA1C254-2CFE-477D-B258-DFCE6B715EFD}" destId="{300B2CC5-D3A0-4D62-B5DF-B9C0B2E5B7C6}" srcOrd="7" destOrd="0" presId="urn:microsoft.com/office/officeart/2005/8/layout/cycle8"/>
    <dgm:cxn modelId="{4B2C079A-2F22-493A-A4D4-8AB8764BB46A}" type="presParOf" srcId="{7FA1C254-2CFE-477D-B258-DFCE6B715EFD}" destId="{B8CD0647-24A3-4DD9-9CEF-E6DA764A9F5C}" srcOrd="8" destOrd="0" presId="urn:microsoft.com/office/officeart/2005/8/layout/cycle8"/>
    <dgm:cxn modelId="{A21D08A3-C15B-4232-B125-AA5F2D4DE12C}" type="presParOf" srcId="{7FA1C254-2CFE-477D-B258-DFCE6B715EFD}" destId="{E6112E8D-9D43-4F73-AE2F-58B60165ADFB}" srcOrd="9" destOrd="0" presId="urn:microsoft.com/office/officeart/2005/8/layout/cycle8"/>
    <dgm:cxn modelId="{D063E176-34ED-49B7-BC51-8BC09104188B}" type="presParOf" srcId="{7FA1C254-2CFE-477D-B258-DFCE6B715EFD}" destId="{23D51C47-EF35-40F9-9B34-594DF30ABF72}" srcOrd="10" destOrd="0" presId="urn:microsoft.com/office/officeart/2005/8/layout/cycle8"/>
    <dgm:cxn modelId="{E1FD518A-AA01-47BC-A609-2889136B61FF}" type="presParOf" srcId="{7FA1C254-2CFE-477D-B258-DFCE6B715EFD}" destId="{79237B59-AC18-48C9-915E-460DC9F4447D}" srcOrd="11" destOrd="0" presId="urn:microsoft.com/office/officeart/2005/8/layout/cycle8"/>
    <dgm:cxn modelId="{F9F823AD-3D5D-428E-80EF-85F2223CD07D}" type="presParOf" srcId="{7FA1C254-2CFE-477D-B258-DFCE6B715EFD}" destId="{3809ECDC-E6D7-4467-8D74-0D124C430EC6}" srcOrd="12" destOrd="0" presId="urn:microsoft.com/office/officeart/2005/8/layout/cycle8"/>
    <dgm:cxn modelId="{5D96AE97-C6CC-427B-AE94-139F3117FB19}" type="presParOf" srcId="{7FA1C254-2CFE-477D-B258-DFCE6B715EFD}" destId="{DA377917-2CF9-4FA1-9DFF-724F65E38AA3}" srcOrd="13" destOrd="0" presId="urn:microsoft.com/office/officeart/2005/8/layout/cycle8"/>
    <dgm:cxn modelId="{3E9295CA-7BA9-4F83-8B96-E7D025E4C297}" type="presParOf" srcId="{7FA1C254-2CFE-477D-B258-DFCE6B715EFD}" destId="{0555AD8A-58E1-46DB-8274-AFC34FBB49BE}" srcOrd="14" destOrd="0" presId="urn:microsoft.com/office/officeart/2005/8/layout/cycle8"/>
    <dgm:cxn modelId="{148E62EE-063A-4844-BC28-3D3E02093F3F}" type="presParOf" srcId="{7FA1C254-2CFE-477D-B258-DFCE6B715EFD}" destId="{05922C93-E592-4DA8-A663-4427012FF5A9}" srcOrd="15" destOrd="0" presId="urn:microsoft.com/office/officeart/2005/8/layout/cycle8"/>
    <dgm:cxn modelId="{0AFEC41B-3C7D-4318-A898-F979823CC452}" type="presParOf" srcId="{7FA1C254-2CFE-477D-B258-DFCE6B715EFD}" destId="{C28D66BF-DEC8-4D8B-AB73-40E7F6267C09}" srcOrd="16" destOrd="0" presId="urn:microsoft.com/office/officeart/2005/8/layout/cycle8"/>
    <dgm:cxn modelId="{29077675-630C-4FF7-963B-1CC2379B7BFB}" type="presParOf" srcId="{7FA1C254-2CFE-477D-B258-DFCE6B715EFD}" destId="{EA9B3160-9E07-426C-AF11-4A0328A49EA3}" srcOrd="17" destOrd="0" presId="urn:microsoft.com/office/officeart/2005/8/layout/cycle8"/>
    <dgm:cxn modelId="{5047B9E8-EFDC-4B8C-B42F-480399B82A7B}" type="presParOf" srcId="{7FA1C254-2CFE-477D-B258-DFCE6B715EFD}" destId="{3C733F59-9D9E-413D-8A9E-ADA1EF0BA807}" srcOrd="18" destOrd="0" presId="urn:microsoft.com/office/officeart/2005/8/layout/cycle8"/>
    <dgm:cxn modelId="{2AD1D46E-BB46-4B9D-BEB0-03B875A760CE}" type="presParOf" srcId="{7FA1C254-2CFE-477D-B258-DFCE6B715EFD}" destId="{30D82628-981F-4325-A177-E3C14B5D2A32}" srcOrd="19" destOrd="0" presId="urn:microsoft.com/office/officeart/2005/8/layout/cycle8"/>
    <dgm:cxn modelId="{EB0E3439-B924-4F8C-A741-6BE51221D995}" type="presParOf" srcId="{7FA1C254-2CFE-477D-B258-DFCE6B715EFD}" destId="{3D7BFA3B-ED5A-4B80-802E-175D3F9E0489}" srcOrd="20" destOrd="0" presId="urn:microsoft.com/office/officeart/2005/8/layout/cycle8"/>
    <dgm:cxn modelId="{A850DDC6-6112-4F69-824E-A1687881B08E}" type="presParOf" srcId="{7FA1C254-2CFE-477D-B258-DFCE6B715EFD}" destId="{6CC49B8A-D954-4917-AF50-1C60A9409346}" srcOrd="21" destOrd="0" presId="urn:microsoft.com/office/officeart/2005/8/layout/cycle8"/>
    <dgm:cxn modelId="{BFD07A3F-BD7E-47F9-82A8-7E08CA66C965}" type="presParOf" srcId="{7FA1C254-2CFE-477D-B258-DFCE6B715EFD}" destId="{731EA796-10B8-4606-96C3-31AF50B5EF4F}" srcOrd="22" destOrd="0" presId="urn:microsoft.com/office/officeart/2005/8/layout/cycle8"/>
    <dgm:cxn modelId="{68BF626D-801A-4248-BEAA-04A0FA74343B}" type="presParOf" srcId="{7FA1C254-2CFE-477D-B258-DFCE6B715EFD}" destId="{C23D5667-275A-4FC2-8D92-52B45157641F}" srcOrd="23" destOrd="0" presId="urn:microsoft.com/office/officeart/2005/8/layout/cycle8"/>
    <dgm:cxn modelId="{724FDB61-C456-4EB6-B4D4-87EC59A21287}" type="presParOf" srcId="{7FA1C254-2CFE-477D-B258-DFCE6B715EFD}" destId="{29941B86-C454-43FC-BBA1-28A7BEC09A85}" srcOrd="24" destOrd="0" presId="urn:microsoft.com/office/officeart/2005/8/layout/cycle8"/>
    <dgm:cxn modelId="{CD13BFFD-54B2-476C-B2DB-C4FD7E6B223E}" type="presParOf" srcId="{7FA1C254-2CFE-477D-B258-DFCE6B715EFD}" destId="{DC2A57ED-550F-4858-8D4B-2C1831F9EA7D}" srcOrd="25" destOrd="0" presId="urn:microsoft.com/office/officeart/2005/8/layout/cycle8"/>
    <dgm:cxn modelId="{B0272F9A-E0E8-41CF-9EB7-CD99EAEAF26B}" type="presParOf" srcId="{7FA1C254-2CFE-477D-B258-DFCE6B715EFD}" destId="{7DEF962B-60E3-42A9-9BDA-B6409A491BC5}" srcOrd="26" destOrd="0" presId="urn:microsoft.com/office/officeart/2005/8/layout/cycle8"/>
    <dgm:cxn modelId="{4CC19D3B-7704-4C9E-BE1F-BBCA340D0DB0}" type="presParOf" srcId="{7FA1C254-2CFE-477D-B258-DFCE6B715EFD}" destId="{CAAA1A9E-29C0-4E65-A52C-1990F087D758}" srcOrd="27" destOrd="0" presId="urn:microsoft.com/office/officeart/2005/8/layout/cycle8"/>
    <dgm:cxn modelId="{7BD0B54D-821D-4B17-80DE-7C8F0D2A730E}" type="presParOf" srcId="{7FA1C254-2CFE-477D-B258-DFCE6B715EFD}" destId="{50D4BCE9-194F-4DD3-82F3-2A4A5B9FDBF3}" srcOrd="28" destOrd="0" presId="urn:microsoft.com/office/officeart/2005/8/layout/cycle8"/>
    <dgm:cxn modelId="{A677DD27-29D4-4187-B898-B014B68479E1}" type="presParOf" srcId="{7FA1C254-2CFE-477D-B258-DFCE6B715EFD}" destId="{91152B98-CAC5-4FDA-987D-AD04320D8EAF}" srcOrd="29" destOrd="0" presId="urn:microsoft.com/office/officeart/2005/8/layout/cycle8"/>
    <dgm:cxn modelId="{DFF78F7A-A37C-4AB9-8D81-957EF0A19A88}" type="presParOf" srcId="{7FA1C254-2CFE-477D-B258-DFCE6B715EFD}" destId="{1D0AD6D9-635B-434E-9AE5-09D0823EAFEF}" srcOrd="30" destOrd="0" presId="urn:microsoft.com/office/officeart/2005/8/layout/cycle8"/>
    <dgm:cxn modelId="{57F4ED71-0E35-426A-9E15-D91330E4E505}" type="presParOf" srcId="{7FA1C254-2CFE-477D-B258-DFCE6B715EFD}" destId="{54FF5D2E-4382-4F32-A617-A1D50B50B2FF}" srcOrd="31" destOrd="0" presId="urn:microsoft.com/office/officeart/2005/8/layout/cycle8"/>
    <dgm:cxn modelId="{557F194F-7FD0-433B-9C2C-D24ED6A5EF75}" type="presParOf" srcId="{7FA1C254-2CFE-477D-B258-DFCE6B715EFD}" destId="{F2C1D520-D841-429B-B982-93D59E4DFE29}" srcOrd="32" destOrd="0" presId="urn:microsoft.com/office/officeart/2005/8/layout/cycle8"/>
    <dgm:cxn modelId="{A90431F9-3412-4EEF-931A-73E86D406E2B}" type="presParOf" srcId="{7FA1C254-2CFE-477D-B258-DFCE6B715EFD}" destId="{CE82D8E3-E135-45DD-A9EC-AA59041324B0}" srcOrd="33" destOrd="0" presId="urn:microsoft.com/office/officeart/2005/8/layout/cycle8"/>
    <dgm:cxn modelId="{3E67CDEF-E7AF-48FF-894A-CD07E18657E8}" type="presParOf" srcId="{7FA1C254-2CFE-477D-B258-DFCE6B715EFD}" destId="{B0389351-22DA-41AD-9A6B-915291694059}" srcOrd="3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3B2BDD8-7CFA-45A1-81C2-C6CBA5315E74}" type="doc">
      <dgm:prSet loTypeId="urn:microsoft.com/office/officeart/2005/8/layout/cycle4#1" loCatId="cycle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50D6CCDD-E5E1-4408-A138-D4BEA616B49C}">
      <dgm:prSet phldrT="[Текст]" custT="1"/>
      <dgm:spPr/>
      <dgm:t>
        <a:bodyPr/>
        <a:lstStyle/>
        <a:p>
          <a:r>
            <a:rPr lang="ru-RU" sz="1700" b="1" baseline="0" dirty="0" smtClean="0">
              <a:solidFill>
                <a:schemeClr val="tx2">
                  <a:lumMod val="75000"/>
                </a:schemeClr>
              </a:solidFill>
            </a:rPr>
            <a:t>ПОЗНАВА-</a:t>
          </a:r>
        </a:p>
        <a:p>
          <a:r>
            <a:rPr lang="ru-RU" sz="1700" b="1" baseline="0" dirty="0" smtClean="0">
              <a:solidFill>
                <a:schemeClr val="tx2">
                  <a:lumMod val="75000"/>
                </a:schemeClr>
              </a:solidFill>
            </a:rPr>
            <a:t>ТЕЛЬНЫЕ</a:t>
          </a:r>
          <a:endParaRPr lang="ru-RU" sz="1700" b="1" baseline="0" dirty="0">
            <a:solidFill>
              <a:schemeClr val="tx2">
                <a:lumMod val="75000"/>
              </a:schemeClr>
            </a:solidFill>
          </a:endParaRPr>
        </a:p>
      </dgm:t>
    </dgm:pt>
    <dgm:pt modelId="{9441591E-D33F-4AA5-8A16-11108D6CA872}" type="parTrans" cxnId="{DAD489AC-C91D-4348-8800-266A0F0AA5C8}">
      <dgm:prSet/>
      <dgm:spPr/>
      <dgm:t>
        <a:bodyPr/>
        <a:lstStyle/>
        <a:p>
          <a:endParaRPr lang="ru-RU"/>
        </a:p>
      </dgm:t>
    </dgm:pt>
    <dgm:pt modelId="{3E6EAAA0-D9AA-486F-B19C-9ADFFF98E3AB}" type="sibTrans" cxnId="{DAD489AC-C91D-4348-8800-266A0F0AA5C8}">
      <dgm:prSet/>
      <dgm:spPr/>
      <dgm:t>
        <a:bodyPr/>
        <a:lstStyle/>
        <a:p>
          <a:endParaRPr lang="ru-RU"/>
        </a:p>
      </dgm:t>
    </dgm:pt>
    <dgm:pt modelId="{FE9BBCFC-8796-4CE3-AA81-4738388D8427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tx2">
                  <a:lumMod val="75000"/>
                </a:schemeClr>
              </a:solidFill>
            </a:rPr>
            <a:t>Обогащение родителей знаниями в вопросах воспитания детей</a:t>
          </a:r>
          <a:endParaRPr lang="ru-RU" sz="1600" b="1" dirty="0">
            <a:solidFill>
              <a:schemeClr val="tx2">
                <a:lumMod val="75000"/>
              </a:schemeClr>
            </a:solidFill>
          </a:endParaRPr>
        </a:p>
      </dgm:t>
    </dgm:pt>
    <dgm:pt modelId="{3144B65E-639B-40DA-A0F3-BD75E1B579F1}" type="parTrans" cxnId="{271B00CD-9C89-40D2-9B7A-E350DF4C4421}">
      <dgm:prSet/>
      <dgm:spPr/>
      <dgm:t>
        <a:bodyPr/>
        <a:lstStyle/>
        <a:p>
          <a:endParaRPr lang="ru-RU"/>
        </a:p>
      </dgm:t>
    </dgm:pt>
    <dgm:pt modelId="{CEFA2B63-1D5D-48ED-AF0F-6461C43AA4C5}" type="sibTrans" cxnId="{271B00CD-9C89-40D2-9B7A-E350DF4C4421}">
      <dgm:prSet/>
      <dgm:spPr/>
      <dgm:t>
        <a:bodyPr/>
        <a:lstStyle/>
        <a:p>
          <a:endParaRPr lang="ru-RU"/>
        </a:p>
      </dgm:t>
    </dgm:pt>
    <dgm:pt modelId="{6836B55B-DCFE-4CAA-9C75-34B3DD587BB3}">
      <dgm:prSet phldrT="[Текст]" custT="1"/>
      <dgm:spPr/>
      <dgm:t>
        <a:bodyPr/>
        <a:lstStyle/>
        <a:p>
          <a:r>
            <a:rPr lang="ru-RU" sz="1700" b="1" baseline="0" dirty="0" smtClean="0">
              <a:solidFill>
                <a:schemeClr val="tx2">
                  <a:lumMod val="75000"/>
                </a:schemeClr>
              </a:solidFill>
            </a:rPr>
            <a:t>ДОСУГО-</a:t>
          </a:r>
        </a:p>
        <a:p>
          <a:r>
            <a:rPr lang="ru-RU" sz="1700" b="1" baseline="0" dirty="0" smtClean="0">
              <a:solidFill>
                <a:schemeClr val="tx2">
                  <a:lumMod val="75000"/>
                </a:schemeClr>
              </a:solidFill>
            </a:rPr>
            <a:t>ВЫЕ </a:t>
          </a:r>
          <a:endParaRPr lang="ru-RU" sz="1700" b="1" baseline="0" dirty="0">
            <a:solidFill>
              <a:schemeClr val="tx2">
                <a:lumMod val="75000"/>
              </a:schemeClr>
            </a:solidFill>
          </a:endParaRPr>
        </a:p>
      </dgm:t>
    </dgm:pt>
    <dgm:pt modelId="{371A8D9E-1201-405B-AA55-0F1D4AEF58A1}" type="parTrans" cxnId="{D2F148BF-40BA-4A0B-97E9-822B7DEB3CBF}">
      <dgm:prSet/>
      <dgm:spPr/>
      <dgm:t>
        <a:bodyPr/>
        <a:lstStyle/>
        <a:p>
          <a:endParaRPr lang="ru-RU"/>
        </a:p>
      </dgm:t>
    </dgm:pt>
    <dgm:pt modelId="{CEBEB71A-1AA3-45B8-AC66-655E1A1330A1}" type="sibTrans" cxnId="{D2F148BF-40BA-4A0B-97E9-822B7DEB3CBF}">
      <dgm:prSet/>
      <dgm:spPr/>
      <dgm:t>
        <a:bodyPr/>
        <a:lstStyle/>
        <a:p>
          <a:endParaRPr lang="ru-RU"/>
        </a:p>
      </dgm:t>
    </dgm:pt>
    <dgm:pt modelId="{9EF09B09-8A36-4177-AB7B-9FFFEAAA9F7E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tx2">
                  <a:lumMod val="75000"/>
                </a:schemeClr>
              </a:solidFill>
            </a:rPr>
            <a:t>Совместные мероприятия                   с родителями </a:t>
          </a:r>
          <a:endParaRPr lang="ru-RU" sz="1600" b="1" dirty="0">
            <a:solidFill>
              <a:schemeClr val="tx2">
                <a:lumMod val="75000"/>
              </a:schemeClr>
            </a:solidFill>
          </a:endParaRPr>
        </a:p>
      </dgm:t>
    </dgm:pt>
    <dgm:pt modelId="{E824C7B4-3873-4F31-8C72-D35073CA458A}" type="parTrans" cxnId="{959EA3D5-73CC-44A4-938E-29F034E7D18B}">
      <dgm:prSet/>
      <dgm:spPr/>
      <dgm:t>
        <a:bodyPr/>
        <a:lstStyle/>
        <a:p>
          <a:endParaRPr lang="ru-RU"/>
        </a:p>
      </dgm:t>
    </dgm:pt>
    <dgm:pt modelId="{31A70472-BF67-4A33-9AC6-1D15F3DC2BF2}" type="sibTrans" cxnId="{959EA3D5-73CC-44A4-938E-29F034E7D18B}">
      <dgm:prSet/>
      <dgm:spPr/>
      <dgm:t>
        <a:bodyPr/>
        <a:lstStyle/>
        <a:p>
          <a:endParaRPr lang="ru-RU"/>
        </a:p>
      </dgm:t>
    </dgm:pt>
    <dgm:pt modelId="{2B0BD08D-919A-49B8-99F2-1DDDC6E16E46}">
      <dgm:prSet phldrT="[Текст]" custT="1"/>
      <dgm:spPr/>
      <dgm:t>
        <a:bodyPr/>
        <a:lstStyle/>
        <a:p>
          <a:r>
            <a:rPr lang="ru-RU" sz="1700" b="1" baseline="0" dirty="0" smtClean="0">
              <a:solidFill>
                <a:schemeClr val="tx2">
                  <a:lumMod val="75000"/>
                </a:schemeClr>
              </a:solidFill>
            </a:rPr>
            <a:t>НАГЛЯДНО-ИНФОРМАЦИОННЫЕ</a:t>
          </a:r>
          <a:endParaRPr lang="ru-RU" sz="1700" b="1" baseline="0" dirty="0">
            <a:solidFill>
              <a:schemeClr val="tx2">
                <a:lumMod val="75000"/>
              </a:schemeClr>
            </a:solidFill>
          </a:endParaRPr>
        </a:p>
      </dgm:t>
    </dgm:pt>
    <dgm:pt modelId="{264D5ADF-7EBA-40E0-A75B-58D6F5D94264}" type="parTrans" cxnId="{72898B4F-0FE0-4FEE-9C02-A010E19B31AE}">
      <dgm:prSet/>
      <dgm:spPr/>
      <dgm:t>
        <a:bodyPr/>
        <a:lstStyle/>
        <a:p>
          <a:endParaRPr lang="ru-RU"/>
        </a:p>
      </dgm:t>
    </dgm:pt>
    <dgm:pt modelId="{BF1D0E09-AF3F-43B7-A951-FCBE13654538}" type="sibTrans" cxnId="{72898B4F-0FE0-4FEE-9C02-A010E19B31AE}">
      <dgm:prSet/>
      <dgm:spPr/>
      <dgm:t>
        <a:bodyPr/>
        <a:lstStyle/>
        <a:p>
          <a:endParaRPr lang="ru-RU"/>
        </a:p>
      </dgm:t>
    </dgm:pt>
    <dgm:pt modelId="{72409FF8-CAEA-4418-86B9-8A7B3DBB3744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tx2">
                  <a:lumMod val="75000"/>
                </a:schemeClr>
              </a:solidFill>
            </a:rPr>
            <a:t>    Донесение до     родителей любой информации</a:t>
          </a:r>
          <a:endParaRPr lang="ru-RU" sz="1600" b="1" dirty="0">
            <a:solidFill>
              <a:schemeClr val="tx2">
                <a:lumMod val="75000"/>
              </a:schemeClr>
            </a:solidFill>
          </a:endParaRPr>
        </a:p>
      </dgm:t>
    </dgm:pt>
    <dgm:pt modelId="{7E267AF8-3A70-4A13-AC36-A07DC2EBD59C}" type="parTrans" cxnId="{5C7C4298-45A1-40A8-AB9E-AD9B3C531CD5}">
      <dgm:prSet/>
      <dgm:spPr/>
      <dgm:t>
        <a:bodyPr/>
        <a:lstStyle/>
        <a:p>
          <a:endParaRPr lang="ru-RU"/>
        </a:p>
      </dgm:t>
    </dgm:pt>
    <dgm:pt modelId="{04429987-5233-4EC5-B427-1B4B38C29240}" type="sibTrans" cxnId="{5C7C4298-45A1-40A8-AB9E-AD9B3C531CD5}">
      <dgm:prSet/>
      <dgm:spPr/>
      <dgm:t>
        <a:bodyPr/>
        <a:lstStyle/>
        <a:p>
          <a:endParaRPr lang="ru-RU"/>
        </a:p>
      </dgm:t>
    </dgm:pt>
    <dgm:pt modelId="{251ACEC8-3D72-4B95-BE38-3D0AA1FBB659}">
      <dgm:prSet phldrT="[Текст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ru-RU" sz="1700" b="1" baseline="0" dirty="0" smtClean="0">
              <a:solidFill>
                <a:schemeClr val="tx2">
                  <a:lumMod val="75000"/>
                </a:schemeClr>
              </a:solidFill>
            </a:rPr>
            <a:t>ИНФОРМАЦИОННО-АНАЛИТИ</a:t>
          </a:r>
        </a:p>
        <a:p>
          <a:r>
            <a:rPr lang="ru-RU" sz="1700" b="1" baseline="0" dirty="0" smtClean="0">
              <a:solidFill>
                <a:schemeClr val="tx2">
                  <a:lumMod val="75000"/>
                </a:schemeClr>
              </a:solidFill>
            </a:rPr>
            <a:t>ЧЕСКИЕ</a:t>
          </a:r>
          <a:endParaRPr lang="ru-RU" sz="1700" b="1" baseline="0" dirty="0">
            <a:solidFill>
              <a:schemeClr val="tx2">
                <a:lumMod val="75000"/>
              </a:schemeClr>
            </a:solidFill>
          </a:endParaRPr>
        </a:p>
      </dgm:t>
    </dgm:pt>
    <dgm:pt modelId="{5326D56C-2FF7-45D9-8A39-548404E39B14}" type="parTrans" cxnId="{62A24ADE-A965-49F1-8D10-BD62784ABC09}">
      <dgm:prSet/>
      <dgm:spPr/>
      <dgm:t>
        <a:bodyPr/>
        <a:lstStyle/>
        <a:p>
          <a:endParaRPr lang="ru-RU"/>
        </a:p>
      </dgm:t>
    </dgm:pt>
    <dgm:pt modelId="{7449962D-041D-4976-9F61-40AC86DC02B4}" type="sibTrans" cxnId="{62A24ADE-A965-49F1-8D10-BD62784ABC09}">
      <dgm:prSet/>
      <dgm:spPr/>
      <dgm:t>
        <a:bodyPr/>
        <a:lstStyle/>
        <a:p>
          <a:endParaRPr lang="ru-RU"/>
        </a:p>
      </dgm:t>
    </dgm:pt>
    <dgm:pt modelId="{F7A3EFDD-B1BF-41C3-8F42-3FC6977B338E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tx2">
                  <a:lumMod val="75000"/>
                </a:schemeClr>
              </a:solidFill>
            </a:rPr>
            <a:t>Изучение семьи, ее особенности</a:t>
          </a:r>
          <a:endParaRPr lang="ru-RU" sz="1600" b="1" dirty="0">
            <a:solidFill>
              <a:schemeClr val="tx2">
                <a:lumMod val="75000"/>
              </a:schemeClr>
            </a:solidFill>
          </a:endParaRPr>
        </a:p>
      </dgm:t>
    </dgm:pt>
    <dgm:pt modelId="{513CDC86-A576-4302-AA09-22B9B58AE713}" type="parTrans" cxnId="{E12FBB56-C5B9-4152-9731-45E96AC89D30}">
      <dgm:prSet/>
      <dgm:spPr/>
      <dgm:t>
        <a:bodyPr/>
        <a:lstStyle/>
        <a:p>
          <a:endParaRPr lang="ru-RU"/>
        </a:p>
      </dgm:t>
    </dgm:pt>
    <dgm:pt modelId="{63ACE81D-0201-45E2-8953-26238DF7029D}" type="sibTrans" cxnId="{E12FBB56-C5B9-4152-9731-45E96AC89D30}">
      <dgm:prSet/>
      <dgm:spPr/>
      <dgm:t>
        <a:bodyPr/>
        <a:lstStyle/>
        <a:p>
          <a:endParaRPr lang="ru-RU"/>
        </a:p>
      </dgm:t>
    </dgm:pt>
    <dgm:pt modelId="{ABBD78B5-56A6-410C-AAF1-E03D8708D304}" type="pres">
      <dgm:prSet presAssocID="{A3B2BDD8-7CFA-45A1-81C2-C6CBA5315E74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1F8BEA8-BCAF-45F3-BB6F-8FF16BAE6536}" type="pres">
      <dgm:prSet presAssocID="{A3B2BDD8-7CFA-45A1-81C2-C6CBA5315E74}" presName="children" presStyleCnt="0"/>
      <dgm:spPr/>
    </dgm:pt>
    <dgm:pt modelId="{8B91E286-C8B6-40A8-908B-E33BE5F5912E}" type="pres">
      <dgm:prSet presAssocID="{A3B2BDD8-7CFA-45A1-81C2-C6CBA5315E74}" presName="child1group" presStyleCnt="0"/>
      <dgm:spPr/>
    </dgm:pt>
    <dgm:pt modelId="{3C9551E5-BEF0-4392-B089-04F7F177EFC9}" type="pres">
      <dgm:prSet presAssocID="{A3B2BDD8-7CFA-45A1-81C2-C6CBA5315E74}" presName="child1" presStyleLbl="bgAcc1" presStyleIdx="0" presStyleCnt="4"/>
      <dgm:spPr/>
      <dgm:t>
        <a:bodyPr/>
        <a:lstStyle/>
        <a:p>
          <a:endParaRPr lang="ru-RU"/>
        </a:p>
      </dgm:t>
    </dgm:pt>
    <dgm:pt modelId="{8896DFE3-A577-45F4-8419-92BD2007D3F1}" type="pres">
      <dgm:prSet presAssocID="{A3B2BDD8-7CFA-45A1-81C2-C6CBA5315E74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1FC9F0-23B0-4816-A536-3E4B6EC3F261}" type="pres">
      <dgm:prSet presAssocID="{A3B2BDD8-7CFA-45A1-81C2-C6CBA5315E74}" presName="child2group" presStyleCnt="0"/>
      <dgm:spPr/>
    </dgm:pt>
    <dgm:pt modelId="{EBEF9A65-E2A8-4F37-A626-00FC8846918E}" type="pres">
      <dgm:prSet presAssocID="{A3B2BDD8-7CFA-45A1-81C2-C6CBA5315E74}" presName="child2" presStyleLbl="bgAcc1" presStyleIdx="1" presStyleCnt="4"/>
      <dgm:spPr/>
      <dgm:t>
        <a:bodyPr/>
        <a:lstStyle/>
        <a:p>
          <a:endParaRPr lang="ru-RU"/>
        </a:p>
      </dgm:t>
    </dgm:pt>
    <dgm:pt modelId="{AA503B8C-3718-4376-8220-51B1EF0B9E35}" type="pres">
      <dgm:prSet presAssocID="{A3B2BDD8-7CFA-45A1-81C2-C6CBA5315E74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AAFBBC-10BC-491C-BCA7-959A33F42332}" type="pres">
      <dgm:prSet presAssocID="{A3B2BDD8-7CFA-45A1-81C2-C6CBA5315E74}" presName="child3group" presStyleCnt="0"/>
      <dgm:spPr/>
    </dgm:pt>
    <dgm:pt modelId="{337122E9-6894-4A83-819B-0D9A96374C4C}" type="pres">
      <dgm:prSet presAssocID="{A3B2BDD8-7CFA-45A1-81C2-C6CBA5315E74}" presName="child3" presStyleLbl="bgAcc1" presStyleIdx="2" presStyleCnt="4" custScaleX="117462" custScaleY="119138"/>
      <dgm:spPr/>
      <dgm:t>
        <a:bodyPr/>
        <a:lstStyle/>
        <a:p>
          <a:endParaRPr lang="ru-RU"/>
        </a:p>
      </dgm:t>
    </dgm:pt>
    <dgm:pt modelId="{EC2B1865-CE3E-4A56-A2BC-02278467CE5B}" type="pres">
      <dgm:prSet presAssocID="{A3B2BDD8-7CFA-45A1-81C2-C6CBA5315E74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7E29B9-1B4C-4CCC-85EB-E906201AFE8C}" type="pres">
      <dgm:prSet presAssocID="{A3B2BDD8-7CFA-45A1-81C2-C6CBA5315E74}" presName="child4group" presStyleCnt="0"/>
      <dgm:spPr/>
    </dgm:pt>
    <dgm:pt modelId="{AE0770B2-3EFF-43A3-8FF0-98353959E610}" type="pres">
      <dgm:prSet presAssocID="{A3B2BDD8-7CFA-45A1-81C2-C6CBA5315E74}" presName="child4" presStyleLbl="bgAcc1" presStyleIdx="3" presStyleCnt="4"/>
      <dgm:spPr/>
      <dgm:t>
        <a:bodyPr/>
        <a:lstStyle/>
        <a:p>
          <a:endParaRPr lang="ru-RU"/>
        </a:p>
      </dgm:t>
    </dgm:pt>
    <dgm:pt modelId="{D5718DF7-9FF7-4DD2-9410-283EAF67321B}" type="pres">
      <dgm:prSet presAssocID="{A3B2BDD8-7CFA-45A1-81C2-C6CBA5315E74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C0ADD3-6D58-425E-94D0-E7D881C36289}" type="pres">
      <dgm:prSet presAssocID="{A3B2BDD8-7CFA-45A1-81C2-C6CBA5315E74}" presName="childPlaceholder" presStyleCnt="0"/>
      <dgm:spPr/>
    </dgm:pt>
    <dgm:pt modelId="{B4DB68DA-5F3B-4144-9B2C-D0A0B75C74D1}" type="pres">
      <dgm:prSet presAssocID="{A3B2BDD8-7CFA-45A1-81C2-C6CBA5315E74}" presName="circle" presStyleCnt="0"/>
      <dgm:spPr/>
    </dgm:pt>
    <dgm:pt modelId="{8661DF73-D89A-4501-8F37-F780FEB83CC3}" type="pres">
      <dgm:prSet presAssocID="{A3B2BDD8-7CFA-45A1-81C2-C6CBA5315E74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089B92-E072-404B-8F6F-76E11A757993}" type="pres">
      <dgm:prSet presAssocID="{A3B2BDD8-7CFA-45A1-81C2-C6CBA5315E74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02239D-893A-4E2D-9AB1-F53361CA4CC5}" type="pres">
      <dgm:prSet presAssocID="{A3B2BDD8-7CFA-45A1-81C2-C6CBA5315E74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C428C5-E5A8-449B-90E2-C7498ACD849D}" type="pres">
      <dgm:prSet presAssocID="{A3B2BDD8-7CFA-45A1-81C2-C6CBA5315E74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200EFF-C9FE-4E6C-9A26-C1D0184818E7}" type="pres">
      <dgm:prSet presAssocID="{A3B2BDD8-7CFA-45A1-81C2-C6CBA5315E74}" presName="quadrantPlaceholder" presStyleCnt="0"/>
      <dgm:spPr/>
    </dgm:pt>
    <dgm:pt modelId="{7FE2EA8F-5165-44E5-A170-709187FF7185}" type="pres">
      <dgm:prSet presAssocID="{A3B2BDD8-7CFA-45A1-81C2-C6CBA5315E74}" presName="center1" presStyleLbl="fgShp" presStyleIdx="0" presStyleCnt="2"/>
      <dgm:spPr/>
    </dgm:pt>
    <dgm:pt modelId="{0869D245-2F64-4A72-BB31-344A63D6A202}" type="pres">
      <dgm:prSet presAssocID="{A3B2BDD8-7CFA-45A1-81C2-C6CBA5315E74}" presName="center2" presStyleLbl="fgShp" presStyleIdx="1" presStyleCnt="2"/>
      <dgm:spPr/>
    </dgm:pt>
  </dgm:ptLst>
  <dgm:cxnLst>
    <dgm:cxn modelId="{2B03B09A-AF45-4149-8936-CE0A5BB77D56}" type="presOf" srcId="{9EF09B09-8A36-4177-AB7B-9FFFEAAA9F7E}" destId="{AA503B8C-3718-4376-8220-51B1EF0B9E35}" srcOrd="1" destOrd="0" presId="urn:microsoft.com/office/officeart/2005/8/layout/cycle4#1"/>
    <dgm:cxn modelId="{D2F148BF-40BA-4A0B-97E9-822B7DEB3CBF}" srcId="{A3B2BDD8-7CFA-45A1-81C2-C6CBA5315E74}" destId="{6836B55B-DCFE-4CAA-9C75-34B3DD587BB3}" srcOrd="1" destOrd="0" parTransId="{371A8D9E-1201-405B-AA55-0F1D4AEF58A1}" sibTransId="{CEBEB71A-1AA3-45B8-AC66-655E1A1330A1}"/>
    <dgm:cxn modelId="{959EA3D5-73CC-44A4-938E-29F034E7D18B}" srcId="{6836B55B-DCFE-4CAA-9C75-34B3DD587BB3}" destId="{9EF09B09-8A36-4177-AB7B-9FFFEAAA9F7E}" srcOrd="0" destOrd="0" parTransId="{E824C7B4-3873-4F31-8C72-D35073CA458A}" sibTransId="{31A70472-BF67-4A33-9AC6-1D15F3DC2BF2}"/>
    <dgm:cxn modelId="{72898B4F-0FE0-4FEE-9C02-A010E19B31AE}" srcId="{A3B2BDD8-7CFA-45A1-81C2-C6CBA5315E74}" destId="{2B0BD08D-919A-49B8-99F2-1DDDC6E16E46}" srcOrd="2" destOrd="0" parTransId="{264D5ADF-7EBA-40E0-A75B-58D6F5D94264}" sibTransId="{BF1D0E09-AF3F-43B7-A951-FCBE13654538}"/>
    <dgm:cxn modelId="{E12FBB56-C5B9-4152-9731-45E96AC89D30}" srcId="{251ACEC8-3D72-4B95-BE38-3D0AA1FBB659}" destId="{F7A3EFDD-B1BF-41C3-8F42-3FC6977B338E}" srcOrd="0" destOrd="0" parTransId="{513CDC86-A576-4302-AA09-22B9B58AE713}" sibTransId="{63ACE81D-0201-45E2-8953-26238DF7029D}"/>
    <dgm:cxn modelId="{970D3DAC-8201-4671-87B8-A5B87D0DAF01}" type="presOf" srcId="{FE9BBCFC-8796-4CE3-AA81-4738388D8427}" destId="{3C9551E5-BEF0-4392-B089-04F7F177EFC9}" srcOrd="0" destOrd="0" presId="urn:microsoft.com/office/officeart/2005/8/layout/cycle4#1"/>
    <dgm:cxn modelId="{8F0C49C3-7220-4426-BFBB-4BE944A696CC}" type="presOf" srcId="{9EF09B09-8A36-4177-AB7B-9FFFEAAA9F7E}" destId="{EBEF9A65-E2A8-4F37-A626-00FC8846918E}" srcOrd="0" destOrd="0" presId="urn:microsoft.com/office/officeart/2005/8/layout/cycle4#1"/>
    <dgm:cxn modelId="{7CA447DF-CABF-4FE0-984E-2D3D1DA83DBA}" type="presOf" srcId="{2B0BD08D-919A-49B8-99F2-1DDDC6E16E46}" destId="{DD02239D-893A-4E2D-9AB1-F53361CA4CC5}" srcOrd="0" destOrd="0" presId="urn:microsoft.com/office/officeart/2005/8/layout/cycle4#1"/>
    <dgm:cxn modelId="{86153B5D-6E92-4E05-ACE5-61409370DA5D}" type="presOf" srcId="{6836B55B-DCFE-4CAA-9C75-34B3DD587BB3}" destId="{0A089B92-E072-404B-8F6F-76E11A757993}" srcOrd="0" destOrd="0" presId="urn:microsoft.com/office/officeart/2005/8/layout/cycle4#1"/>
    <dgm:cxn modelId="{B71A8CD6-6B68-4DAA-B8AD-50D1C6B1D683}" type="presOf" srcId="{72409FF8-CAEA-4418-86B9-8A7B3DBB3744}" destId="{EC2B1865-CE3E-4A56-A2BC-02278467CE5B}" srcOrd="1" destOrd="0" presId="urn:microsoft.com/office/officeart/2005/8/layout/cycle4#1"/>
    <dgm:cxn modelId="{DAD489AC-C91D-4348-8800-266A0F0AA5C8}" srcId="{A3B2BDD8-7CFA-45A1-81C2-C6CBA5315E74}" destId="{50D6CCDD-E5E1-4408-A138-D4BEA616B49C}" srcOrd="0" destOrd="0" parTransId="{9441591E-D33F-4AA5-8A16-11108D6CA872}" sibTransId="{3E6EAAA0-D9AA-486F-B19C-9ADFFF98E3AB}"/>
    <dgm:cxn modelId="{509CFFDB-BB0B-4BEE-81B8-5E44FD9AD445}" type="presOf" srcId="{F7A3EFDD-B1BF-41C3-8F42-3FC6977B338E}" destId="{AE0770B2-3EFF-43A3-8FF0-98353959E610}" srcOrd="0" destOrd="0" presId="urn:microsoft.com/office/officeart/2005/8/layout/cycle4#1"/>
    <dgm:cxn modelId="{B1B4748F-AF8E-4EA9-91DD-B4D5FDC7FC20}" type="presOf" srcId="{F7A3EFDD-B1BF-41C3-8F42-3FC6977B338E}" destId="{D5718DF7-9FF7-4DD2-9410-283EAF67321B}" srcOrd="1" destOrd="0" presId="urn:microsoft.com/office/officeart/2005/8/layout/cycle4#1"/>
    <dgm:cxn modelId="{4C61FACE-D19A-4E86-898A-EBED63D166CB}" type="presOf" srcId="{50D6CCDD-E5E1-4408-A138-D4BEA616B49C}" destId="{8661DF73-D89A-4501-8F37-F780FEB83CC3}" srcOrd="0" destOrd="0" presId="urn:microsoft.com/office/officeart/2005/8/layout/cycle4#1"/>
    <dgm:cxn modelId="{74AB993D-CBA7-4FB8-AE1B-B715486EB314}" type="presOf" srcId="{251ACEC8-3D72-4B95-BE38-3D0AA1FBB659}" destId="{37C428C5-E5A8-449B-90E2-C7498ACD849D}" srcOrd="0" destOrd="0" presId="urn:microsoft.com/office/officeart/2005/8/layout/cycle4#1"/>
    <dgm:cxn modelId="{5C7C4298-45A1-40A8-AB9E-AD9B3C531CD5}" srcId="{2B0BD08D-919A-49B8-99F2-1DDDC6E16E46}" destId="{72409FF8-CAEA-4418-86B9-8A7B3DBB3744}" srcOrd="0" destOrd="0" parTransId="{7E267AF8-3A70-4A13-AC36-A07DC2EBD59C}" sibTransId="{04429987-5233-4EC5-B427-1B4B38C29240}"/>
    <dgm:cxn modelId="{9BE64D2F-ADAB-4928-8A3D-5A5017A24A56}" type="presOf" srcId="{72409FF8-CAEA-4418-86B9-8A7B3DBB3744}" destId="{337122E9-6894-4A83-819B-0D9A96374C4C}" srcOrd="0" destOrd="0" presId="urn:microsoft.com/office/officeart/2005/8/layout/cycle4#1"/>
    <dgm:cxn modelId="{7178070B-0C2C-4061-BC22-22080F30B5F5}" type="presOf" srcId="{FE9BBCFC-8796-4CE3-AA81-4738388D8427}" destId="{8896DFE3-A577-45F4-8419-92BD2007D3F1}" srcOrd="1" destOrd="0" presId="urn:microsoft.com/office/officeart/2005/8/layout/cycle4#1"/>
    <dgm:cxn modelId="{785C2904-CDCE-4D09-9B10-2B9CF19D8EDC}" type="presOf" srcId="{A3B2BDD8-7CFA-45A1-81C2-C6CBA5315E74}" destId="{ABBD78B5-56A6-410C-AAF1-E03D8708D304}" srcOrd="0" destOrd="0" presId="urn:microsoft.com/office/officeart/2005/8/layout/cycle4#1"/>
    <dgm:cxn modelId="{62A24ADE-A965-49F1-8D10-BD62784ABC09}" srcId="{A3B2BDD8-7CFA-45A1-81C2-C6CBA5315E74}" destId="{251ACEC8-3D72-4B95-BE38-3D0AA1FBB659}" srcOrd="3" destOrd="0" parTransId="{5326D56C-2FF7-45D9-8A39-548404E39B14}" sibTransId="{7449962D-041D-4976-9F61-40AC86DC02B4}"/>
    <dgm:cxn modelId="{271B00CD-9C89-40D2-9B7A-E350DF4C4421}" srcId="{50D6CCDD-E5E1-4408-A138-D4BEA616B49C}" destId="{FE9BBCFC-8796-4CE3-AA81-4738388D8427}" srcOrd="0" destOrd="0" parTransId="{3144B65E-639B-40DA-A0F3-BD75E1B579F1}" sibTransId="{CEFA2B63-1D5D-48ED-AF0F-6461C43AA4C5}"/>
    <dgm:cxn modelId="{40202696-1AC0-4A49-A8F9-0235E99738C8}" type="presParOf" srcId="{ABBD78B5-56A6-410C-AAF1-E03D8708D304}" destId="{A1F8BEA8-BCAF-45F3-BB6F-8FF16BAE6536}" srcOrd="0" destOrd="0" presId="urn:microsoft.com/office/officeart/2005/8/layout/cycle4#1"/>
    <dgm:cxn modelId="{BBEF02A7-E6BA-4EFC-B409-0A3892986806}" type="presParOf" srcId="{A1F8BEA8-BCAF-45F3-BB6F-8FF16BAE6536}" destId="{8B91E286-C8B6-40A8-908B-E33BE5F5912E}" srcOrd="0" destOrd="0" presId="urn:microsoft.com/office/officeart/2005/8/layout/cycle4#1"/>
    <dgm:cxn modelId="{9C5B73CC-275B-4B0E-9330-15CBE0E55051}" type="presParOf" srcId="{8B91E286-C8B6-40A8-908B-E33BE5F5912E}" destId="{3C9551E5-BEF0-4392-B089-04F7F177EFC9}" srcOrd="0" destOrd="0" presId="urn:microsoft.com/office/officeart/2005/8/layout/cycle4#1"/>
    <dgm:cxn modelId="{13761FFA-E10C-48D9-BF16-CA2ECB73ACD6}" type="presParOf" srcId="{8B91E286-C8B6-40A8-908B-E33BE5F5912E}" destId="{8896DFE3-A577-45F4-8419-92BD2007D3F1}" srcOrd="1" destOrd="0" presId="urn:microsoft.com/office/officeart/2005/8/layout/cycle4#1"/>
    <dgm:cxn modelId="{EA61EE8B-54A5-4CA5-ACAD-D12543098C4E}" type="presParOf" srcId="{A1F8BEA8-BCAF-45F3-BB6F-8FF16BAE6536}" destId="{951FC9F0-23B0-4816-A536-3E4B6EC3F261}" srcOrd="1" destOrd="0" presId="urn:microsoft.com/office/officeart/2005/8/layout/cycle4#1"/>
    <dgm:cxn modelId="{9C042136-89A9-42C5-A9D0-5C2A4A4E69D3}" type="presParOf" srcId="{951FC9F0-23B0-4816-A536-3E4B6EC3F261}" destId="{EBEF9A65-E2A8-4F37-A626-00FC8846918E}" srcOrd="0" destOrd="0" presId="urn:microsoft.com/office/officeart/2005/8/layout/cycle4#1"/>
    <dgm:cxn modelId="{FFC348A2-A966-4A65-96B7-0A6166CB29C8}" type="presParOf" srcId="{951FC9F0-23B0-4816-A536-3E4B6EC3F261}" destId="{AA503B8C-3718-4376-8220-51B1EF0B9E35}" srcOrd="1" destOrd="0" presId="urn:microsoft.com/office/officeart/2005/8/layout/cycle4#1"/>
    <dgm:cxn modelId="{BF2E08A2-23EF-4979-A316-B820D1985219}" type="presParOf" srcId="{A1F8BEA8-BCAF-45F3-BB6F-8FF16BAE6536}" destId="{80AAFBBC-10BC-491C-BCA7-959A33F42332}" srcOrd="2" destOrd="0" presId="urn:microsoft.com/office/officeart/2005/8/layout/cycle4#1"/>
    <dgm:cxn modelId="{BB7B55C4-AB08-4BD1-A39A-74988F5A31FE}" type="presParOf" srcId="{80AAFBBC-10BC-491C-BCA7-959A33F42332}" destId="{337122E9-6894-4A83-819B-0D9A96374C4C}" srcOrd="0" destOrd="0" presId="urn:microsoft.com/office/officeart/2005/8/layout/cycle4#1"/>
    <dgm:cxn modelId="{2B4AC8D5-4486-447C-856B-4570692B5C22}" type="presParOf" srcId="{80AAFBBC-10BC-491C-BCA7-959A33F42332}" destId="{EC2B1865-CE3E-4A56-A2BC-02278467CE5B}" srcOrd="1" destOrd="0" presId="urn:microsoft.com/office/officeart/2005/8/layout/cycle4#1"/>
    <dgm:cxn modelId="{FE2545F3-A0B9-45E3-B757-C3FEFCA96B0C}" type="presParOf" srcId="{A1F8BEA8-BCAF-45F3-BB6F-8FF16BAE6536}" destId="{DA7E29B9-1B4C-4CCC-85EB-E906201AFE8C}" srcOrd="3" destOrd="0" presId="urn:microsoft.com/office/officeart/2005/8/layout/cycle4#1"/>
    <dgm:cxn modelId="{045B622C-420B-4AE2-A0F6-4FB226C03046}" type="presParOf" srcId="{DA7E29B9-1B4C-4CCC-85EB-E906201AFE8C}" destId="{AE0770B2-3EFF-43A3-8FF0-98353959E610}" srcOrd="0" destOrd="0" presId="urn:microsoft.com/office/officeart/2005/8/layout/cycle4#1"/>
    <dgm:cxn modelId="{CE3587A8-5BFE-437A-910E-F4FCC0AD0E69}" type="presParOf" srcId="{DA7E29B9-1B4C-4CCC-85EB-E906201AFE8C}" destId="{D5718DF7-9FF7-4DD2-9410-283EAF67321B}" srcOrd="1" destOrd="0" presId="urn:microsoft.com/office/officeart/2005/8/layout/cycle4#1"/>
    <dgm:cxn modelId="{562FA173-0913-4631-A88F-125AAB6FD9C9}" type="presParOf" srcId="{A1F8BEA8-BCAF-45F3-BB6F-8FF16BAE6536}" destId="{B4C0ADD3-6D58-425E-94D0-E7D881C36289}" srcOrd="4" destOrd="0" presId="urn:microsoft.com/office/officeart/2005/8/layout/cycle4#1"/>
    <dgm:cxn modelId="{2E1BDAFB-395B-4F2C-804A-7C8CCFA34773}" type="presParOf" srcId="{ABBD78B5-56A6-410C-AAF1-E03D8708D304}" destId="{B4DB68DA-5F3B-4144-9B2C-D0A0B75C74D1}" srcOrd="1" destOrd="0" presId="urn:microsoft.com/office/officeart/2005/8/layout/cycle4#1"/>
    <dgm:cxn modelId="{1A8C7B3C-7FD9-4823-B7E5-58BA4CDBC352}" type="presParOf" srcId="{B4DB68DA-5F3B-4144-9B2C-D0A0B75C74D1}" destId="{8661DF73-D89A-4501-8F37-F780FEB83CC3}" srcOrd="0" destOrd="0" presId="urn:microsoft.com/office/officeart/2005/8/layout/cycle4#1"/>
    <dgm:cxn modelId="{C7F829C2-F01C-4CFF-8E90-34D1BD3CD0E9}" type="presParOf" srcId="{B4DB68DA-5F3B-4144-9B2C-D0A0B75C74D1}" destId="{0A089B92-E072-404B-8F6F-76E11A757993}" srcOrd="1" destOrd="0" presId="urn:microsoft.com/office/officeart/2005/8/layout/cycle4#1"/>
    <dgm:cxn modelId="{67CD45BC-C369-4101-AB79-270B9E88D167}" type="presParOf" srcId="{B4DB68DA-5F3B-4144-9B2C-D0A0B75C74D1}" destId="{DD02239D-893A-4E2D-9AB1-F53361CA4CC5}" srcOrd="2" destOrd="0" presId="urn:microsoft.com/office/officeart/2005/8/layout/cycle4#1"/>
    <dgm:cxn modelId="{46C50A40-A7DC-41BE-B05F-5C6E12241023}" type="presParOf" srcId="{B4DB68DA-5F3B-4144-9B2C-D0A0B75C74D1}" destId="{37C428C5-E5A8-449B-90E2-C7498ACD849D}" srcOrd="3" destOrd="0" presId="urn:microsoft.com/office/officeart/2005/8/layout/cycle4#1"/>
    <dgm:cxn modelId="{2E483FB9-75EF-4FFD-8FE5-994E0C93FE8D}" type="presParOf" srcId="{B4DB68DA-5F3B-4144-9B2C-D0A0B75C74D1}" destId="{19200EFF-C9FE-4E6C-9A26-C1D0184818E7}" srcOrd="4" destOrd="0" presId="urn:microsoft.com/office/officeart/2005/8/layout/cycle4#1"/>
    <dgm:cxn modelId="{E4F01C35-9628-48F0-9F43-26E5A54D7689}" type="presParOf" srcId="{ABBD78B5-56A6-410C-AAF1-E03D8708D304}" destId="{7FE2EA8F-5165-44E5-A170-709187FF7185}" srcOrd="2" destOrd="0" presId="urn:microsoft.com/office/officeart/2005/8/layout/cycle4#1"/>
    <dgm:cxn modelId="{9F3E225A-5F95-4059-9FDD-43E075D34BAC}" type="presParOf" srcId="{ABBD78B5-56A6-410C-AAF1-E03D8708D304}" destId="{0869D245-2F64-4A72-BB31-344A63D6A202}" srcOrd="3" destOrd="0" presId="urn:microsoft.com/office/officeart/2005/8/layout/cycle4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324B94-A0EC-4945-A1EE-99B6357DBAF5}">
      <dsp:nvSpPr>
        <dsp:cNvPr id="0" name=""/>
        <dsp:cNvSpPr/>
      </dsp:nvSpPr>
      <dsp:spPr>
        <a:xfrm>
          <a:off x="1923537" y="324986"/>
          <a:ext cx="4475226" cy="4475226"/>
        </a:xfrm>
        <a:prstGeom prst="pie">
          <a:avLst>
            <a:gd name="adj1" fmla="val 16200000"/>
            <a:gd name="adj2" fmla="val 19285716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err="1" smtClean="0">
              <a:latin typeface="Georgia" panose="02040502050405020303" pitchFamily="18" charset="0"/>
            </a:rPr>
            <a:t>Администра-ция</a:t>
          </a:r>
          <a:r>
            <a:rPr lang="ru-RU" sz="1100" b="1" kern="1200" dirty="0" smtClean="0">
              <a:latin typeface="Georgia" panose="02040502050405020303" pitchFamily="18" charset="0"/>
            </a:rPr>
            <a:t> ДОУ</a:t>
          </a:r>
        </a:p>
      </dsp:txBody>
      <dsp:txXfrm>
        <a:off x="4274629" y="740543"/>
        <a:ext cx="1065530" cy="852424"/>
      </dsp:txXfrm>
    </dsp:sp>
    <dsp:sp modelId="{4C557A0B-1ABB-49C4-BC48-B8086A5E88BE}">
      <dsp:nvSpPr>
        <dsp:cNvPr id="0" name=""/>
        <dsp:cNvSpPr/>
      </dsp:nvSpPr>
      <dsp:spPr>
        <a:xfrm>
          <a:off x="1981076" y="396909"/>
          <a:ext cx="4475226" cy="4475226"/>
        </a:xfrm>
        <a:prstGeom prst="pie">
          <a:avLst>
            <a:gd name="adj1" fmla="val 19285716"/>
            <a:gd name="adj2" fmla="val 771428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Georgia" panose="02040502050405020303" pitchFamily="18" charset="0"/>
            </a:rPr>
            <a:t>ПМПк ДОУ</a:t>
          </a:r>
          <a:endParaRPr lang="ru-RU" sz="1200" b="1" kern="1200" dirty="0">
            <a:latin typeface="Georgia" panose="02040502050405020303" pitchFamily="18" charset="0"/>
          </a:endParaRPr>
        </a:p>
      </dsp:txBody>
      <dsp:txXfrm>
        <a:off x="5020500" y="2019179"/>
        <a:ext cx="1225359" cy="745871"/>
      </dsp:txXfrm>
    </dsp:sp>
    <dsp:sp modelId="{B8CD0647-24A3-4DD9-9CEF-E6DA764A9F5C}">
      <dsp:nvSpPr>
        <dsp:cNvPr id="0" name=""/>
        <dsp:cNvSpPr/>
      </dsp:nvSpPr>
      <dsp:spPr>
        <a:xfrm>
          <a:off x="1960298" y="487479"/>
          <a:ext cx="4475226" cy="4475226"/>
        </a:xfrm>
        <a:prstGeom prst="pie">
          <a:avLst>
            <a:gd name="adj1" fmla="val 771428"/>
            <a:gd name="adj2" fmla="val 3857143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latin typeface="Georgia" panose="02040502050405020303" pitchFamily="18" charset="0"/>
            </a:rPr>
            <a:t>Специалисты и воспитатели</a:t>
          </a:r>
          <a:endParaRPr lang="ru-RU" sz="1100" b="1" kern="1200" dirty="0">
            <a:latin typeface="Georgia" panose="02040502050405020303" pitchFamily="18" charset="0"/>
          </a:endParaRPr>
        </a:p>
      </dsp:txBody>
      <dsp:txXfrm>
        <a:off x="4834032" y="3137985"/>
        <a:ext cx="1065530" cy="825785"/>
      </dsp:txXfrm>
    </dsp:sp>
    <dsp:sp modelId="{3809ECDC-E6D7-4467-8D74-0D124C430EC6}">
      <dsp:nvSpPr>
        <dsp:cNvPr id="0" name=""/>
        <dsp:cNvSpPr/>
      </dsp:nvSpPr>
      <dsp:spPr>
        <a:xfrm>
          <a:off x="1877187" y="527437"/>
          <a:ext cx="4475226" cy="4475226"/>
        </a:xfrm>
        <a:prstGeom prst="pie">
          <a:avLst>
            <a:gd name="adj1" fmla="val 3857226"/>
            <a:gd name="adj2" fmla="val 6942858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Georgia" panose="02040502050405020303" pitchFamily="18" charset="0"/>
            </a:rPr>
            <a:t>Медицин-</a:t>
          </a:r>
          <a:r>
            <a:rPr lang="ru-RU" sz="1200" b="1" kern="1200" dirty="0" err="1" smtClean="0">
              <a:latin typeface="Georgia" panose="02040502050405020303" pitchFamily="18" charset="0"/>
            </a:rPr>
            <a:t>ский</a:t>
          </a:r>
          <a:r>
            <a:rPr lang="ru-RU" sz="1200" b="1" kern="1200" baseline="0" dirty="0" smtClean="0">
              <a:latin typeface="Georgia" panose="02040502050405020303" pitchFamily="18" charset="0"/>
            </a:rPr>
            <a:t> персонал ДОУ</a:t>
          </a:r>
          <a:endParaRPr lang="ru-RU" sz="1200" b="1" kern="1200" dirty="0">
            <a:latin typeface="Georgia" panose="02040502050405020303" pitchFamily="18" charset="0"/>
          </a:endParaRPr>
        </a:p>
      </dsp:txBody>
      <dsp:txXfrm>
        <a:off x="3595354" y="4043686"/>
        <a:ext cx="1038891" cy="745871"/>
      </dsp:txXfrm>
    </dsp:sp>
    <dsp:sp modelId="{C28D66BF-DEC8-4D8B-AB73-40E7F6267C09}">
      <dsp:nvSpPr>
        <dsp:cNvPr id="0" name=""/>
        <dsp:cNvSpPr/>
      </dsp:nvSpPr>
      <dsp:spPr>
        <a:xfrm>
          <a:off x="1794075" y="487479"/>
          <a:ext cx="4475226" cy="4475226"/>
        </a:xfrm>
        <a:prstGeom prst="pie">
          <a:avLst>
            <a:gd name="adj1" fmla="val 6942858"/>
            <a:gd name="adj2" fmla="val 10028574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err="1" smtClean="0">
              <a:latin typeface="Georgia" panose="02040502050405020303" pitchFamily="18" charset="0"/>
            </a:rPr>
            <a:t>Социаль-ные</a:t>
          </a:r>
          <a:r>
            <a:rPr lang="ru-RU" sz="1400" b="1" kern="1200" dirty="0" smtClean="0">
              <a:latin typeface="Georgia" panose="02040502050405020303" pitchFamily="18" charset="0"/>
            </a:rPr>
            <a:t> партнеры</a:t>
          </a:r>
          <a:endParaRPr lang="ru-RU" sz="1400" b="1" kern="1200" dirty="0">
            <a:latin typeface="Georgia" panose="02040502050405020303" pitchFamily="18" charset="0"/>
          </a:endParaRPr>
        </a:p>
      </dsp:txBody>
      <dsp:txXfrm>
        <a:off x="2330037" y="3137985"/>
        <a:ext cx="1065530" cy="825785"/>
      </dsp:txXfrm>
    </dsp:sp>
    <dsp:sp modelId="{3D7BFA3B-ED5A-4B80-802E-175D3F9E0489}">
      <dsp:nvSpPr>
        <dsp:cNvPr id="0" name=""/>
        <dsp:cNvSpPr/>
      </dsp:nvSpPr>
      <dsp:spPr>
        <a:xfrm>
          <a:off x="1773297" y="396909"/>
          <a:ext cx="4475226" cy="4475226"/>
        </a:xfrm>
        <a:prstGeom prst="pie">
          <a:avLst>
            <a:gd name="adj1" fmla="val 10028574"/>
            <a:gd name="adj2" fmla="val 13114284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Georgia" panose="02040502050405020303" pitchFamily="18" charset="0"/>
            </a:rPr>
            <a:t>Детская районная поликлиника</a:t>
          </a:r>
          <a:endParaRPr lang="ru-RU" sz="1200" b="1" kern="1200" dirty="0">
            <a:latin typeface="Georgia" panose="02040502050405020303" pitchFamily="18" charset="0"/>
          </a:endParaRPr>
        </a:p>
      </dsp:txBody>
      <dsp:txXfrm>
        <a:off x="1983740" y="2019179"/>
        <a:ext cx="1225359" cy="745871"/>
      </dsp:txXfrm>
    </dsp:sp>
    <dsp:sp modelId="{29941B86-C454-43FC-BBA1-28A7BEC09A85}">
      <dsp:nvSpPr>
        <dsp:cNvPr id="0" name=""/>
        <dsp:cNvSpPr/>
      </dsp:nvSpPr>
      <dsp:spPr>
        <a:xfrm>
          <a:off x="1830836" y="324986"/>
          <a:ext cx="4475226" cy="4475226"/>
        </a:xfrm>
        <a:prstGeom prst="pie">
          <a:avLst>
            <a:gd name="adj1" fmla="val 13114284"/>
            <a:gd name="adj2" fmla="val 162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28575"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 dirty="0">
            <a:latin typeface="Georgia" panose="02040502050405020303" pitchFamily="18" charset="0"/>
          </a:endParaRPr>
        </a:p>
      </dsp:txBody>
      <dsp:txXfrm>
        <a:off x="2889440" y="740543"/>
        <a:ext cx="1065530" cy="852424"/>
      </dsp:txXfrm>
    </dsp:sp>
    <dsp:sp modelId="{50D4BCE9-194F-4DD3-82F3-2A4A5B9FDBF3}">
      <dsp:nvSpPr>
        <dsp:cNvPr id="0" name=""/>
        <dsp:cNvSpPr/>
      </dsp:nvSpPr>
      <dsp:spPr>
        <a:xfrm>
          <a:off x="1738514" y="-72352"/>
          <a:ext cx="5029301" cy="5029301"/>
        </a:xfrm>
        <a:prstGeom prst="circularArrow">
          <a:avLst>
            <a:gd name="adj1" fmla="val 5085"/>
            <a:gd name="adj2" fmla="val 327528"/>
            <a:gd name="adj3" fmla="val 18957827"/>
            <a:gd name="adj4" fmla="val 16200343"/>
            <a:gd name="adj5" fmla="val 5932"/>
          </a:avLst>
        </a:prstGeom>
        <a:solidFill>
          <a:srgbClr val="FF9999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/>
        </a:scene3d>
        <a:sp3d>
          <a:bevelT w="101600" prst="riblet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1152B98-CAC5-4FDA-987D-AD04320D8EAF}">
      <dsp:nvSpPr>
        <dsp:cNvPr id="0" name=""/>
        <dsp:cNvSpPr/>
      </dsp:nvSpPr>
      <dsp:spPr>
        <a:xfrm>
          <a:off x="2098600" y="71657"/>
          <a:ext cx="4688465" cy="4982327"/>
        </a:xfrm>
        <a:prstGeom prst="circularArrow">
          <a:avLst>
            <a:gd name="adj1" fmla="val 5085"/>
            <a:gd name="adj2" fmla="val 327528"/>
            <a:gd name="adj3" fmla="val 443744"/>
            <a:gd name="adj4" fmla="val 19285776"/>
            <a:gd name="adj5" fmla="val 5932"/>
          </a:avLst>
        </a:prstGeom>
        <a:solidFill>
          <a:srgbClr val="92D05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/>
        </a:scene3d>
        <a:sp3d>
          <a:bevelT w="101600" prst="riblet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D0AD6D9-635B-434E-9AE5-09D0823EAFEF}">
      <dsp:nvSpPr>
        <dsp:cNvPr id="0" name=""/>
        <dsp:cNvSpPr/>
      </dsp:nvSpPr>
      <dsp:spPr>
        <a:xfrm>
          <a:off x="1738547" y="287700"/>
          <a:ext cx="5029301" cy="5029301"/>
        </a:xfrm>
        <a:prstGeom prst="circularArrow">
          <a:avLst>
            <a:gd name="adj1" fmla="val 5085"/>
            <a:gd name="adj2" fmla="val 327528"/>
            <a:gd name="adj3" fmla="val 3529100"/>
            <a:gd name="adj4" fmla="val 770764"/>
            <a:gd name="adj5" fmla="val 5932"/>
          </a:avLst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/>
        </a:scene3d>
        <a:sp3d>
          <a:bevelT w="101600" prst="riblet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4FF5D2E-4382-4F32-A617-A1D50B50B2FF}">
      <dsp:nvSpPr>
        <dsp:cNvPr id="0" name=""/>
        <dsp:cNvSpPr/>
      </dsp:nvSpPr>
      <dsp:spPr>
        <a:xfrm>
          <a:off x="1594516" y="359670"/>
          <a:ext cx="5029301" cy="5029301"/>
        </a:xfrm>
        <a:prstGeom prst="circularArrow">
          <a:avLst>
            <a:gd name="adj1" fmla="val 5085"/>
            <a:gd name="adj2" fmla="val 327528"/>
            <a:gd name="adj3" fmla="val 6615046"/>
            <a:gd name="adj4" fmla="val 3857426"/>
            <a:gd name="adj5" fmla="val 5932"/>
          </a:avLst>
        </a:prstGeom>
        <a:solidFill>
          <a:srgbClr val="00B0F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/>
        </a:scene3d>
        <a:sp3d>
          <a:bevelT w="101600" prst="riblet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2C1D520-D841-429B-B982-93D59E4DFE29}">
      <dsp:nvSpPr>
        <dsp:cNvPr id="0" name=""/>
        <dsp:cNvSpPr/>
      </dsp:nvSpPr>
      <dsp:spPr>
        <a:xfrm>
          <a:off x="1450485" y="287700"/>
          <a:ext cx="5029301" cy="5029301"/>
        </a:xfrm>
        <a:prstGeom prst="circularArrow">
          <a:avLst>
            <a:gd name="adj1" fmla="val 5085"/>
            <a:gd name="adj2" fmla="val 327528"/>
            <a:gd name="adj3" fmla="val 9701707"/>
            <a:gd name="adj4" fmla="val 6943371"/>
            <a:gd name="adj5" fmla="val 5932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/>
        </a:scene3d>
        <a:sp3d>
          <a:bevelT w="101600" prst="riblet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E82D8E3-E135-45DD-A9EC-AA59041324B0}">
      <dsp:nvSpPr>
        <dsp:cNvPr id="0" name=""/>
        <dsp:cNvSpPr/>
      </dsp:nvSpPr>
      <dsp:spPr>
        <a:xfrm>
          <a:off x="1378485" y="143677"/>
          <a:ext cx="5029301" cy="5029301"/>
        </a:xfrm>
        <a:prstGeom prst="circularArrow">
          <a:avLst>
            <a:gd name="adj1" fmla="val 5085"/>
            <a:gd name="adj2" fmla="val 327528"/>
            <a:gd name="adj3" fmla="val 12786695"/>
            <a:gd name="adj4" fmla="val 10028727"/>
            <a:gd name="adj5" fmla="val 5932"/>
          </a:avLst>
        </a:prstGeom>
        <a:solidFill>
          <a:srgbClr val="FF9999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/>
        </a:scene3d>
        <a:sp3d>
          <a:bevelT w="101600" prst="riblet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0389351-22DA-41AD-9A6B-915291694059}">
      <dsp:nvSpPr>
        <dsp:cNvPr id="0" name=""/>
        <dsp:cNvSpPr/>
      </dsp:nvSpPr>
      <dsp:spPr>
        <a:xfrm>
          <a:off x="1450518" y="-72352"/>
          <a:ext cx="5029301" cy="5029301"/>
        </a:xfrm>
        <a:prstGeom prst="circularArrow">
          <a:avLst>
            <a:gd name="adj1" fmla="val 5085"/>
            <a:gd name="adj2" fmla="val 327528"/>
            <a:gd name="adj3" fmla="val 15872129"/>
            <a:gd name="adj4" fmla="val 13114645"/>
            <a:gd name="adj5" fmla="val 5932"/>
          </a:avLst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 prst="riblet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7122E9-6894-4A83-819B-0D9A96374C4C}">
      <dsp:nvSpPr>
        <dsp:cNvPr id="0" name=""/>
        <dsp:cNvSpPr/>
      </dsp:nvSpPr>
      <dsp:spPr>
        <a:xfrm>
          <a:off x="3960363" y="2912497"/>
          <a:ext cx="2632524" cy="172961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solidFill>
                <a:schemeClr val="tx2">
                  <a:lumMod val="75000"/>
                </a:schemeClr>
              </a:solidFill>
            </a:rPr>
            <a:t>    Донесение до     родителей любой информации</a:t>
          </a:r>
          <a:endParaRPr lang="ru-RU" sz="1600" b="1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4788114" y="3382893"/>
        <a:ext cx="1766779" cy="1221219"/>
      </dsp:txXfrm>
    </dsp:sp>
    <dsp:sp modelId="{AE0770B2-3EFF-43A3-8FF0-98353959E610}">
      <dsp:nvSpPr>
        <dsp:cNvPr id="0" name=""/>
        <dsp:cNvSpPr/>
      </dsp:nvSpPr>
      <dsp:spPr>
        <a:xfrm>
          <a:off x="499392" y="3051417"/>
          <a:ext cx="2241171" cy="14517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solidFill>
                <a:schemeClr val="tx2">
                  <a:lumMod val="75000"/>
                </a:schemeClr>
              </a:solidFill>
            </a:rPr>
            <a:t>Изучение семьи, ее особенности</a:t>
          </a:r>
          <a:endParaRPr lang="ru-RU" sz="1600" b="1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531283" y="3446250"/>
        <a:ext cx="1505037" cy="1025046"/>
      </dsp:txXfrm>
    </dsp:sp>
    <dsp:sp modelId="{EBEF9A65-E2A8-4F37-A626-00FC8846918E}">
      <dsp:nvSpPr>
        <dsp:cNvPr id="0" name=""/>
        <dsp:cNvSpPr/>
      </dsp:nvSpPr>
      <dsp:spPr>
        <a:xfrm>
          <a:off x="4156039" y="-33595"/>
          <a:ext cx="2241171" cy="14517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solidFill>
                <a:schemeClr val="tx2">
                  <a:lumMod val="75000"/>
                </a:schemeClr>
              </a:solidFill>
            </a:rPr>
            <a:t>Совместные мероприятия                   с родителями </a:t>
          </a:r>
          <a:endParaRPr lang="ru-RU" sz="1600" b="1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4860282" y="-1704"/>
        <a:ext cx="1505037" cy="1025046"/>
      </dsp:txXfrm>
    </dsp:sp>
    <dsp:sp modelId="{3C9551E5-BEF0-4392-B089-04F7F177EFC9}">
      <dsp:nvSpPr>
        <dsp:cNvPr id="0" name=""/>
        <dsp:cNvSpPr/>
      </dsp:nvSpPr>
      <dsp:spPr>
        <a:xfrm>
          <a:off x="499392" y="-33595"/>
          <a:ext cx="2241171" cy="14517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solidFill>
                <a:schemeClr val="tx2">
                  <a:lumMod val="75000"/>
                </a:schemeClr>
              </a:solidFill>
            </a:rPr>
            <a:t>Обогащение родителей знаниями в вопросах воспитания детей</a:t>
          </a:r>
          <a:endParaRPr lang="ru-RU" sz="1600" b="1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531283" y="-1704"/>
        <a:ext cx="1505037" cy="1025046"/>
      </dsp:txXfrm>
    </dsp:sp>
    <dsp:sp modelId="{8661DF73-D89A-4501-8F37-F780FEB83CC3}">
      <dsp:nvSpPr>
        <dsp:cNvPr id="0" name=""/>
        <dsp:cNvSpPr/>
      </dsp:nvSpPr>
      <dsp:spPr>
        <a:xfrm>
          <a:off x="1536344" y="294460"/>
          <a:ext cx="1964427" cy="1964427"/>
        </a:xfrm>
        <a:prstGeom prst="pieWedg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baseline="0" dirty="0" smtClean="0">
              <a:solidFill>
                <a:schemeClr val="tx2">
                  <a:lumMod val="75000"/>
                </a:schemeClr>
              </a:solidFill>
            </a:rPr>
            <a:t>ПОЗНАВА-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baseline="0" dirty="0" smtClean="0">
              <a:solidFill>
                <a:schemeClr val="tx2">
                  <a:lumMod val="75000"/>
                </a:schemeClr>
              </a:solidFill>
            </a:rPr>
            <a:t>ТЕЛЬНЫЕ</a:t>
          </a:r>
          <a:endParaRPr lang="ru-RU" sz="1700" b="1" kern="1200" baseline="0" dirty="0">
            <a:solidFill>
              <a:schemeClr val="tx2">
                <a:lumMod val="75000"/>
              </a:schemeClr>
            </a:solidFill>
          </a:endParaRPr>
        </a:p>
      </dsp:txBody>
      <dsp:txXfrm>
        <a:off x="2111711" y="869827"/>
        <a:ext cx="1389060" cy="1389060"/>
      </dsp:txXfrm>
    </dsp:sp>
    <dsp:sp modelId="{0A089B92-E072-404B-8F6F-76E11A757993}">
      <dsp:nvSpPr>
        <dsp:cNvPr id="0" name=""/>
        <dsp:cNvSpPr/>
      </dsp:nvSpPr>
      <dsp:spPr>
        <a:xfrm rot="5400000">
          <a:off x="3591507" y="294460"/>
          <a:ext cx="1964427" cy="1964427"/>
        </a:xfrm>
        <a:prstGeom prst="pieWedg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baseline="0" dirty="0" smtClean="0">
              <a:solidFill>
                <a:schemeClr val="tx2">
                  <a:lumMod val="75000"/>
                </a:schemeClr>
              </a:solidFill>
            </a:rPr>
            <a:t>ДОСУГО-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baseline="0" dirty="0" smtClean="0">
              <a:solidFill>
                <a:schemeClr val="tx2">
                  <a:lumMod val="75000"/>
                </a:schemeClr>
              </a:solidFill>
            </a:rPr>
            <a:t>ВЫЕ </a:t>
          </a:r>
          <a:endParaRPr lang="ru-RU" sz="1700" b="1" kern="1200" baseline="0" dirty="0">
            <a:solidFill>
              <a:schemeClr val="tx2">
                <a:lumMod val="75000"/>
              </a:schemeClr>
            </a:solidFill>
          </a:endParaRPr>
        </a:p>
      </dsp:txBody>
      <dsp:txXfrm rot="-5400000">
        <a:off x="3591507" y="869827"/>
        <a:ext cx="1389060" cy="1389060"/>
      </dsp:txXfrm>
    </dsp:sp>
    <dsp:sp modelId="{DD02239D-893A-4E2D-9AB1-F53361CA4CC5}">
      <dsp:nvSpPr>
        <dsp:cNvPr id="0" name=""/>
        <dsp:cNvSpPr/>
      </dsp:nvSpPr>
      <dsp:spPr>
        <a:xfrm rot="10800000">
          <a:off x="3591507" y="2349623"/>
          <a:ext cx="1964427" cy="1964427"/>
        </a:xfrm>
        <a:prstGeom prst="pieWedg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baseline="0" dirty="0" smtClean="0">
              <a:solidFill>
                <a:schemeClr val="tx2">
                  <a:lumMod val="75000"/>
                </a:schemeClr>
              </a:solidFill>
            </a:rPr>
            <a:t>НАГЛЯДНО-ИНФОРМАЦИОННЫЕ</a:t>
          </a:r>
          <a:endParaRPr lang="ru-RU" sz="1700" b="1" kern="1200" baseline="0" dirty="0">
            <a:solidFill>
              <a:schemeClr val="tx2">
                <a:lumMod val="75000"/>
              </a:schemeClr>
            </a:solidFill>
          </a:endParaRPr>
        </a:p>
      </dsp:txBody>
      <dsp:txXfrm rot="10800000">
        <a:off x="3591507" y="2349623"/>
        <a:ext cx="1389060" cy="1389060"/>
      </dsp:txXfrm>
    </dsp:sp>
    <dsp:sp modelId="{37C428C5-E5A8-449B-90E2-C7498ACD849D}">
      <dsp:nvSpPr>
        <dsp:cNvPr id="0" name=""/>
        <dsp:cNvSpPr/>
      </dsp:nvSpPr>
      <dsp:spPr>
        <a:xfrm rot="16200000">
          <a:off x="1536344" y="2349623"/>
          <a:ext cx="1964427" cy="1964427"/>
        </a:xfrm>
        <a:prstGeom prst="pieWedge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baseline="0" dirty="0" smtClean="0">
              <a:solidFill>
                <a:schemeClr val="tx2">
                  <a:lumMod val="75000"/>
                </a:schemeClr>
              </a:solidFill>
            </a:rPr>
            <a:t>ИНФОРМАЦИОННО-АНАЛИТИ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baseline="0" dirty="0" smtClean="0">
              <a:solidFill>
                <a:schemeClr val="tx2">
                  <a:lumMod val="75000"/>
                </a:schemeClr>
              </a:solidFill>
            </a:rPr>
            <a:t>ЧЕСКИЕ</a:t>
          </a:r>
          <a:endParaRPr lang="ru-RU" sz="1700" b="1" kern="1200" baseline="0" dirty="0">
            <a:solidFill>
              <a:schemeClr val="tx2">
                <a:lumMod val="75000"/>
              </a:schemeClr>
            </a:solidFill>
          </a:endParaRPr>
        </a:p>
      </dsp:txBody>
      <dsp:txXfrm rot="5400000">
        <a:off x="2111711" y="2349623"/>
        <a:ext cx="1389060" cy="1389060"/>
      </dsp:txXfrm>
    </dsp:sp>
    <dsp:sp modelId="{7FE2EA8F-5165-44E5-A170-709187FF7185}">
      <dsp:nvSpPr>
        <dsp:cNvPr id="0" name=""/>
        <dsp:cNvSpPr/>
      </dsp:nvSpPr>
      <dsp:spPr>
        <a:xfrm>
          <a:off x="3207015" y="1895945"/>
          <a:ext cx="678249" cy="589781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69D245-2F64-4A72-BB31-344A63D6A202}">
      <dsp:nvSpPr>
        <dsp:cNvPr id="0" name=""/>
        <dsp:cNvSpPr/>
      </dsp:nvSpPr>
      <dsp:spPr>
        <a:xfrm rot="10800000">
          <a:off x="3207015" y="2122784"/>
          <a:ext cx="678249" cy="589781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#1">
  <dgm:title val=""/>
  <dgm:desc val=""/>
  <dgm:catLst>
    <dgm:cat type="relationship" pri="26000"/>
    <dgm:cat type="cycle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A0CF59D-7DB6-440A-B8EF-274C99DA9ACB}" type="datetimeFigureOut">
              <a:rPr lang="ru-RU"/>
              <a:pPr>
                <a:defRPr/>
              </a:pPr>
              <a:t>24.08.2017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AED6D9B6-DE41-4FFC-AD8F-52CB9DA6B85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441680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  <p:sp>
        <p:nvSpPr>
          <p:cNvPr id="655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42DB2A97-AFCB-4147-80CA-D3D32984A296}" type="slidenum">
              <a:rPr lang="ru-RU" altLang="ru-RU" smtClean="0">
                <a:latin typeface="Calibri" pitchFamily="34" charset="0"/>
              </a:rPr>
              <a:pPr/>
              <a:t>7</a:t>
            </a:fld>
            <a:endParaRPr lang="ru-RU" altLang="ru-R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D6D9B6-DE41-4FFC-AD8F-52CB9DA6B855}" type="slidenum">
              <a:rPr lang="ru-RU" altLang="ru-RU" smtClean="0"/>
              <a:pPr>
                <a:defRPr/>
              </a:pPr>
              <a:t>17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18673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33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1A043293-2825-4460-89F8-8D3F9B9B4D51}" type="slidenum">
              <a:rPr lang="ru-RU" altLang="ru-RU" smtClean="0"/>
              <a:pPr eaLnBrk="1" hangingPunct="1"/>
              <a:t>65</a:t>
            </a:fld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Natalia\обмен\Козина Е.Н\слайд 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79912" y="1484785"/>
            <a:ext cx="5040560" cy="2115666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66583" y="3899647"/>
            <a:ext cx="3776464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759189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9F1DFC-7701-49AB-BEA2-D90C392C2ACD}" type="datetimeFigureOut">
              <a:rPr lang="ru-RU"/>
              <a:pPr>
                <a:defRPr/>
              </a:pPr>
              <a:t>24.08.2017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CAD1F0-5789-4BEA-BD17-AFDE7008AA4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87538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4236AB-5A54-4A51-8CF5-5EAB89689831}" type="datetimeFigureOut">
              <a:rPr lang="ru-RU"/>
              <a:pPr>
                <a:defRPr/>
              </a:pPr>
              <a:t>24.08.2017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6290E7-ACD6-4928-A5A3-4F9EF09DC01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746203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8B47BB-A8B1-4E4E-A538-67E13F41C26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39AAD-3265-44BD-A14B-E91A75D43A8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7607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5CEB0-2889-4202-987C-A2EA7441DF0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C8DBAC-B224-4C05-9B46-DC9C4657E2F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9711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B4F698-2798-49C4-BF20-0AD63A22E96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977C5B-09E3-408E-978B-087764384A7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4720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E6DA2E-CB3D-4792-A159-EB16057C6DB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E3FB7-6EFE-49F6-8D93-53CE5A66533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8121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39EB00-84FE-4DD2-BD51-E8C7517DE5C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00DE9-9A49-4F6C-B0A8-1A2FF6C9718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2656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44C72-C216-4979-8F2C-F566EDA2B9C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F45848-7694-479C-8DAB-D7058460271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0763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31CE70-52B2-428F-A19D-95C22369C48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7CC84-0AA9-44FB-8BF7-41284C0B5C1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8022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B937A5-FD3C-4B7A-809A-3F23954E375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E400A-6D36-409C-9271-4DE90AFEBE1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737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Natalia\обмен\Козина Е.Н\слайд 2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63"/>
            <a:ext cx="9144000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908720"/>
            <a:ext cx="7509520" cy="864096"/>
          </a:xfrm>
        </p:spPr>
        <p:txBody>
          <a:bodyPr>
            <a:normAutofit/>
          </a:bodyPr>
          <a:lstStyle>
            <a:lvl1pPr>
              <a:defRPr sz="3600" b="1" spc="30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969750"/>
            <a:ext cx="8424936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8985600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E50042-B42D-4A65-B04C-2CEC306CFE1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EE7B6C-DF52-40EC-B4B2-36D227E3355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4117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5ED453-AC18-49E8-AFF0-2CB4FAAFBFC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64D32-902D-4499-B0F4-647C666A24A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5439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6D7090-BABC-43B3-B867-07CA4B6B733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0FFE9-8B28-46F1-BD86-30D1AD50128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85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2F45E4-0A96-4E13-B8E7-FED26778D260}" type="datetimeFigureOut">
              <a:rPr lang="ru-RU"/>
              <a:pPr>
                <a:defRPr/>
              </a:pPr>
              <a:t>24.08.2017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5BE77E-AAE1-40E6-8364-F4547D0A574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92874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C9064D-8317-4972-9F14-7DBC804DFAEE}" type="datetimeFigureOut">
              <a:rPr lang="ru-RU"/>
              <a:pPr>
                <a:defRPr/>
              </a:pPr>
              <a:t>24.08.2017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30834-3EE3-41FA-84C0-5CA7F9BE868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18359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630FE7-4374-462A-B126-D784E8B2D77A}" type="datetimeFigureOut">
              <a:rPr lang="ru-RU"/>
              <a:pPr>
                <a:defRPr/>
              </a:pPr>
              <a:t>24.08.2017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DE1466-5742-43B3-AE0A-B4A2D7D53C0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54501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05D504-5C7F-4A63-8FF7-899829A4E257}" type="datetimeFigureOut">
              <a:rPr lang="ru-RU"/>
              <a:pPr>
                <a:defRPr/>
              </a:pPr>
              <a:t>24.08.2017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0CA30-C2ED-444C-8CA9-45295B399E8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56216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CDD0CD-6378-411A-AAA3-2FB595C4B271}" type="datetimeFigureOut">
              <a:rPr lang="ru-RU"/>
              <a:pPr>
                <a:defRPr/>
              </a:pPr>
              <a:t>24.08.2017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53D2C-A8B1-4469-AB6D-FCCF1680EE0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6795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F1AA6-A600-4BCA-B28C-C716E5E3FBD2}" type="datetimeFigureOut">
              <a:rPr lang="ru-RU"/>
              <a:pPr>
                <a:defRPr/>
              </a:pPr>
              <a:t>24.08.2017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FFA8B-B2EE-4312-B517-D157F9FB769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89199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9BD7A1-F8DD-4118-B7D2-546D403EA0D9}" type="datetimeFigureOut">
              <a:rPr lang="ru-RU"/>
              <a:pPr>
                <a:defRPr/>
              </a:pPr>
              <a:t>24.08.2017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14910E-3FC9-4578-9F68-C813A3F84FB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37399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6E649E1-15B8-41C7-9CE6-1202181ED728}" type="datetimeFigureOut">
              <a:rPr lang="ru-RU"/>
              <a:pPr>
                <a:defRPr/>
              </a:pPr>
              <a:t>24.08.2017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A97956C5-A8E5-45B6-BAE4-C3C245E97A5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9017F96C-4A85-49E4-A164-79FF31AB2F4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490414B1-B08D-4E93-A710-41FB4C4D579D}" type="slidenum">
              <a:rPr lang="ru-RU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353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emf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70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73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7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1.jpeg"/><Relationship Id="rId4" Type="http://schemas.openxmlformats.org/officeDocument/2006/relationships/image" Target="../media/image130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ro.yar.ru/index.php?id=1869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7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0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7.jpeg"/><Relationship Id="rId4" Type="http://schemas.openxmlformats.org/officeDocument/2006/relationships/image" Target="../media/image166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0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6.png"/><Relationship Id="rId4" Type="http://schemas.openxmlformats.org/officeDocument/2006/relationships/image" Target="../media/image175.jpe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octut.edu.yar.ru/emblema_1_w273_h17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689100"/>
            <a:ext cx="1125537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4" descr="http://www.iro.yar.ru/fileadmin/iro/shabl/images/iro__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277938"/>
            <a:ext cx="823912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10" descr="http://tutaev.ru/images/logos/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8" y="908050"/>
            <a:ext cx="64928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Заголовок 5"/>
          <p:cNvSpPr>
            <a:spLocks noGrp="1"/>
          </p:cNvSpPr>
          <p:nvPr>
            <p:ph type="ctrTitle"/>
          </p:nvPr>
        </p:nvSpPr>
        <p:spPr>
          <a:xfrm>
            <a:off x="1876425" y="468313"/>
            <a:ext cx="7096125" cy="1470025"/>
          </a:xfrm>
        </p:spPr>
        <p:txBody>
          <a:bodyPr/>
          <a:lstStyle/>
          <a:p>
            <a:pPr eaLnBrk="1" hangingPunct="1"/>
            <a:r>
              <a:rPr lang="ru-RU" altLang="ru-RU" sz="3600" b="1" smtClean="0">
                <a:solidFill>
                  <a:srgbClr val="910933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Августовская конференция </a:t>
            </a:r>
            <a:r>
              <a:rPr lang="ru-RU" altLang="ru-RU" sz="3200" b="1" smtClean="0">
                <a:solidFill>
                  <a:srgbClr val="910933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/>
            </a:r>
            <a:br>
              <a:rPr lang="ru-RU" altLang="ru-RU" sz="3200" b="1" smtClean="0">
                <a:solidFill>
                  <a:srgbClr val="910933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</a:br>
            <a:r>
              <a:rPr lang="ru-RU" altLang="ru-RU" sz="180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педагогических и руководящих работников </a:t>
            </a:r>
            <a:br>
              <a:rPr lang="ru-RU" altLang="ru-RU" sz="1800" smtClean="0">
                <a:latin typeface="Open Sans" pitchFamily="34" charset="0"/>
                <a:ea typeface="Open Sans" pitchFamily="34" charset="0"/>
                <a:cs typeface="Open Sans" pitchFamily="34" charset="0"/>
              </a:rPr>
            </a:br>
            <a:r>
              <a:rPr lang="ru-RU" altLang="ru-RU" sz="180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Тутаевского МР</a:t>
            </a:r>
          </a:p>
        </p:txBody>
      </p:sp>
      <p:sp>
        <p:nvSpPr>
          <p:cNvPr id="2054" name="Прямоугольник 7"/>
          <p:cNvSpPr>
            <a:spLocks noChangeArrowheads="1"/>
          </p:cNvSpPr>
          <p:nvPr/>
        </p:nvSpPr>
        <p:spPr bwMode="auto">
          <a:xfrm>
            <a:off x="1042988" y="2276475"/>
            <a:ext cx="784701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 smtClean="0">
                <a:solidFill>
                  <a:prstClr val="black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Достижение современного качества образования: оценка и анализ образовательных результатов на разных уровнях муниципальной системы образования</a:t>
            </a:r>
            <a:endParaRPr lang="ru-RU" altLang="ru-RU" sz="2400" dirty="0" smtClean="0">
              <a:solidFill>
                <a:prstClr val="black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grpSp>
        <p:nvGrpSpPr>
          <p:cNvPr id="2055" name="Группа 10"/>
          <p:cNvGrpSpPr>
            <a:grpSpLocks/>
          </p:cNvGrpSpPr>
          <p:nvPr/>
        </p:nvGrpSpPr>
        <p:grpSpPr bwMode="auto">
          <a:xfrm>
            <a:off x="198438" y="4213225"/>
            <a:ext cx="8713787" cy="2263775"/>
            <a:chOff x="179512" y="4221088"/>
            <a:chExt cx="8713710" cy="2264229"/>
          </a:xfrm>
        </p:grpSpPr>
        <p:pic>
          <p:nvPicPr>
            <p:cNvPr id="2062" name="Picture 2" descr="Картинки по запросу точки роста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5" t="7526" r="1045" b="4788"/>
            <a:stretch>
              <a:fillRect/>
            </a:stretch>
          </p:blipFill>
          <p:spPr bwMode="auto">
            <a:xfrm>
              <a:off x="179512" y="4221088"/>
              <a:ext cx="8713710" cy="2264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Прямоугольник 8"/>
            <p:cNvSpPr/>
            <p:nvPr/>
          </p:nvSpPr>
          <p:spPr>
            <a:xfrm>
              <a:off x="1425688" y="4437031"/>
              <a:ext cx="1849422" cy="431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1116129" y="5035639"/>
              <a:ext cx="2851125" cy="6351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3976778" y="4949897"/>
              <a:ext cx="1851009" cy="431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2056" name="Прямоугольник 6"/>
          <p:cNvSpPr>
            <a:spLocks noChangeArrowheads="1"/>
          </p:cNvSpPr>
          <p:nvPr/>
        </p:nvSpPr>
        <p:spPr bwMode="auto">
          <a:xfrm>
            <a:off x="1042988" y="4724400"/>
            <a:ext cx="5761037" cy="739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smtClean="0">
                <a:solidFill>
                  <a:prstClr val="black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       </a:t>
            </a:r>
            <a:r>
              <a:rPr lang="ru-RU" altLang="ru-RU" sz="1600" b="1" smtClean="0">
                <a:solidFill>
                  <a:srgbClr val="0070C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25.08.2017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smtClean="0">
                <a:solidFill>
                  <a:srgbClr val="7A082B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День методического сотрудничества </a:t>
            </a:r>
          </a:p>
        </p:txBody>
      </p:sp>
      <p:sp>
        <p:nvSpPr>
          <p:cNvPr id="12" name="Прямоугольник 11"/>
          <p:cNvSpPr/>
          <p:nvPr/>
        </p:nvSpPr>
        <p:spPr>
          <a:xfrm flipH="1">
            <a:off x="1187450" y="5011738"/>
            <a:ext cx="58738" cy="73025"/>
          </a:xfrm>
          <a:prstGeom prst="rect">
            <a:avLst/>
          </a:prstGeom>
          <a:solidFill>
            <a:srgbClr val="7A082B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 flipH="1">
            <a:off x="1600200" y="5011738"/>
            <a:ext cx="58738" cy="730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 flipH="1">
            <a:off x="1384300" y="5011738"/>
            <a:ext cx="58738" cy="7302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6" name="Равнобедренный треугольник 25"/>
          <p:cNvSpPr/>
          <p:nvPr/>
        </p:nvSpPr>
        <p:spPr>
          <a:xfrm rot="16200000">
            <a:off x="8308181" y="4796632"/>
            <a:ext cx="809625" cy="360362"/>
          </a:xfrm>
          <a:prstGeom prst="triangle">
            <a:avLst/>
          </a:prstGeom>
          <a:solidFill>
            <a:srgbClr val="910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Равнобедренный треугольник 18"/>
          <p:cNvSpPr/>
          <p:nvPr/>
        </p:nvSpPr>
        <p:spPr>
          <a:xfrm rot="5247191">
            <a:off x="-88106" y="4577557"/>
            <a:ext cx="927100" cy="360362"/>
          </a:xfrm>
          <a:prstGeom prst="triangle">
            <a:avLst/>
          </a:prstGeom>
          <a:solidFill>
            <a:srgbClr val="910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928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268760"/>
            <a:ext cx="8424936" cy="864096"/>
          </a:xfrm>
        </p:spPr>
        <p:txBody>
          <a:bodyPr>
            <a:noAutofit/>
          </a:bodyPr>
          <a:lstStyle/>
          <a:p>
            <a:r>
              <a:rPr lang="ru-RU" sz="2900" dirty="0">
                <a:effectLst/>
              </a:rPr>
              <a:t>Р</a:t>
            </a:r>
            <a:r>
              <a:rPr lang="ru-RU" sz="2900" dirty="0" smtClean="0">
                <a:effectLst/>
              </a:rPr>
              <a:t>езультаты </a:t>
            </a:r>
            <a:r>
              <a:rPr lang="ru-RU" sz="2900" dirty="0">
                <a:effectLst/>
              </a:rPr>
              <a:t>конкурса </a:t>
            </a:r>
            <a:r>
              <a:rPr lang="ru-RU" sz="2900" dirty="0" smtClean="0">
                <a:effectLst/>
              </a:rPr>
              <a:t/>
            </a:r>
            <a:br>
              <a:rPr lang="ru-RU" sz="2900" dirty="0" smtClean="0">
                <a:effectLst/>
              </a:rPr>
            </a:br>
            <a:r>
              <a:rPr lang="ru-RU" sz="2900" dirty="0" smtClean="0">
                <a:effectLst/>
              </a:rPr>
              <a:t>«Лучшее </a:t>
            </a:r>
            <a:r>
              <a:rPr lang="ru-RU" sz="2900" dirty="0">
                <a:effectLst/>
              </a:rPr>
              <a:t>муниципальное образование по внедрению комплекса ГТО»</a:t>
            </a:r>
            <a:br>
              <a:rPr lang="ru-RU" sz="2900" dirty="0">
                <a:effectLst/>
              </a:rPr>
            </a:br>
            <a:endParaRPr lang="ru-RU" sz="2900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4036129"/>
              </p:ext>
            </p:extLst>
          </p:nvPr>
        </p:nvGraphicFramePr>
        <p:xfrm>
          <a:off x="179512" y="2276871"/>
          <a:ext cx="8784976" cy="45582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69252"/>
                <a:gridCol w="1152128"/>
                <a:gridCol w="792088"/>
                <a:gridCol w="1008112"/>
                <a:gridCol w="730896"/>
                <a:gridCol w="1044348"/>
                <a:gridCol w="747992"/>
                <a:gridCol w="792088"/>
                <a:gridCol w="648072"/>
              </a:tblGrid>
              <a:tr h="1224137">
                <a:tc>
                  <a:txBody>
                    <a:bodyPr/>
                    <a:lstStyle/>
                    <a:p>
                      <a:pPr marL="0" indent="17462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МО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2075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801688" algn="l"/>
                        </a:tabLs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Доля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учащихся,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принявших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участие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в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мониторинге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Рейтинг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Доля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учащихся,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принявших участие в фестивале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Рейтинг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Доля оо, принявших участие в мониторинге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Рейтинг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Итоговый рейтинг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Место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405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Некрасовский район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78,7%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17,2%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88,9%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533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г. Переславль-Залесский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81,1%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6,5%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88,9%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405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Борисоглебский район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56,4%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10,9%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50,0%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405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Рыбинский район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65,7%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9,6%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77,8%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405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ru-RU" sz="1400" b="0" dirty="0" err="1">
                          <a:solidFill>
                            <a:schemeClr val="tx1"/>
                          </a:solidFill>
                          <a:effectLst/>
                        </a:rPr>
                        <a:t>Некоузский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 район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54,4%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10,6%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46,2%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14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405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ru-RU" sz="1400" b="0" dirty="0" err="1">
                          <a:solidFill>
                            <a:schemeClr val="tx1"/>
                          </a:solidFill>
                          <a:effectLst/>
                        </a:rPr>
                        <a:t>Угличский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 район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55,7%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7,3%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44,4%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16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405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ru-RU" sz="1400" b="1" dirty="0" err="1">
                          <a:solidFill>
                            <a:srgbClr val="FF0000"/>
                          </a:solidFill>
                          <a:effectLst/>
                        </a:rPr>
                        <a:t>Тутаевский</a:t>
                      </a: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 район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33,4%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8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3,1%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7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42,9%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7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22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7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405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Ростовский район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51,7%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2,9%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41,7%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23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405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г. Ярославль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25,0%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1,0%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22,2%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27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164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4124"/>
            <a:ext cx="8064896" cy="605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772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1052736"/>
            <a:ext cx="7509520" cy="864096"/>
          </a:xfrm>
        </p:spPr>
        <p:txBody>
          <a:bodyPr>
            <a:noAutofit/>
          </a:bodyPr>
          <a:lstStyle/>
          <a:p>
            <a:r>
              <a:rPr lang="ru-RU" sz="2900" dirty="0" smtClean="0"/>
              <a:t>Общественная сертификация </a:t>
            </a:r>
            <a:r>
              <a:rPr lang="ru-RU" sz="2900" dirty="0"/>
              <a:t>образовательных организаций «Общественное признание»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492896"/>
            <a:ext cx="8424936" cy="4002817"/>
          </a:xfrm>
        </p:spPr>
        <p:txBody>
          <a:bodyPr/>
          <a:lstStyle/>
          <a:p>
            <a:r>
              <a:rPr lang="ru-RU" sz="2800" dirty="0" smtClean="0"/>
              <a:t>направление </a:t>
            </a:r>
            <a:r>
              <a:rPr lang="ru-RU" sz="2800" b="1" dirty="0"/>
              <a:t>«Школа-территория безопасного и здорового образа </a:t>
            </a:r>
            <a:r>
              <a:rPr lang="ru-RU" sz="2800" b="1" dirty="0" smtClean="0"/>
              <a:t>жизни» </a:t>
            </a:r>
            <a:r>
              <a:rPr lang="ru-RU" sz="2800" dirty="0" smtClean="0"/>
              <a:t>- СШ </a:t>
            </a:r>
            <a:r>
              <a:rPr lang="ru-RU" sz="2800" dirty="0"/>
              <a:t>№</a:t>
            </a:r>
            <a:r>
              <a:rPr lang="ru-RU" sz="2800" dirty="0" smtClean="0"/>
              <a:t>3, </a:t>
            </a:r>
            <a:r>
              <a:rPr lang="ru-RU" sz="2800" dirty="0"/>
              <a:t>СШ №</a:t>
            </a:r>
            <a:r>
              <a:rPr lang="ru-RU" sz="2800" dirty="0" smtClean="0"/>
              <a:t>4 «Центр образования»;</a:t>
            </a:r>
          </a:p>
          <a:p>
            <a:r>
              <a:rPr lang="ru-RU" sz="2800" dirty="0" smtClean="0"/>
              <a:t>направление </a:t>
            </a:r>
            <a:r>
              <a:rPr lang="ru-RU" sz="2800" b="1" dirty="0"/>
              <a:t>«Качество образовательных услуг</a:t>
            </a:r>
            <a:r>
              <a:rPr lang="ru-RU" sz="2800" b="1" dirty="0" smtClean="0"/>
              <a:t>» </a:t>
            </a:r>
            <a:r>
              <a:rPr lang="ru-RU" sz="2800" dirty="0" smtClean="0"/>
              <a:t>- </a:t>
            </a:r>
            <a:r>
              <a:rPr lang="ru-RU" sz="2800" dirty="0"/>
              <a:t>СШ №</a:t>
            </a:r>
            <a:r>
              <a:rPr lang="ru-RU" sz="2800" dirty="0" smtClean="0"/>
              <a:t>6;</a:t>
            </a:r>
          </a:p>
          <a:p>
            <a:r>
              <a:rPr lang="ru-RU" sz="2800" dirty="0" smtClean="0"/>
              <a:t>направление </a:t>
            </a:r>
            <a:r>
              <a:rPr lang="ru-RU" sz="2800" b="1" dirty="0"/>
              <a:t>«Открытая школа</a:t>
            </a:r>
            <a:r>
              <a:rPr lang="ru-RU" sz="2800" b="1" dirty="0" smtClean="0"/>
              <a:t>» </a:t>
            </a:r>
            <a:r>
              <a:rPr lang="ru-RU" sz="2800" dirty="0" smtClean="0"/>
              <a:t>- </a:t>
            </a:r>
            <a:r>
              <a:rPr lang="ru-RU" sz="2800" dirty="0"/>
              <a:t>лицей </a:t>
            </a:r>
            <a:r>
              <a:rPr lang="ru-RU" sz="2800" dirty="0" smtClean="0"/>
              <a:t>№1.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10827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" r="3307"/>
          <a:stretch/>
        </p:blipFill>
        <p:spPr bwMode="auto">
          <a:xfrm>
            <a:off x="26555" y="0"/>
            <a:ext cx="9117445" cy="668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10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6375" y="908050"/>
            <a:ext cx="7508875" cy="865188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900" dirty="0">
                <a:effectLst/>
              </a:rPr>
              <a:t>Поддержка материально-технической базы</a:t>
            </a:r>
            <a:endParaRPr lang="ru-RU" sz="2900" dirty="0"/>
          </a:p>
        </p:txBody>
      </p:sp>
      <p:sp>
        <p:nvSpPr>
          <p:cNvPr id="20484" name="Text Box 7"/>
          <p:cNvSpPr txBox="1">
            <a:spLocks noChangeArrowheads="1"/>
          </p:cNvSpPr>
          <p:nvPr/>
        </p:nvSpPr>
        <p:spPr bwMode="auto">
          <a:xfrm rot="-5400000">
            <a:off x="-147226" y="3836988"/>
            <a:ext cx="1727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1600" b="1" dirty="0">
                <a:latin typeface="Arial" charset="0"/>
              </a:rPr>
              <a:t>тыс. руб.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33" y="2058988"/>
            <a:ext cx="7323914" cy="4394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908720"/>
            <a:ext cx="7725544" cy="1368152"/>
          </a:xfrm>
        </p:spPr>
        <p:txBody>
          <a:bodyPr>
            <a:noAutofit/>
          </a:bodyPr>
          <a:lstStyle/>
          <a:p>
            <a:r>
              <a:rPr lang="ru-RU" sz="2900" dirty="0" smtClean="0"/>
              <a:t>Субсидия на создание условий для занятия физической культурой и спортом</a:t>
            </a:r>
            <a:endParaRPr lang="ru-RU" sz="2900" dirty="0"/>
          </a:p>
        </p:txBody>
      </p:sp>
      <p:pic>
        <p:nvPicPr>
          <p:cNvPr id="1026" name="Picture 2" descr="F:\Доклад Чекановой\спортзал\DSCN17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36912"/>
            <a:ext cx="4283968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Доклад Чекановой\спортзал\сортзал ем\DSCN17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049" y="2636912"/>
            <a:ext cx="4283968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91880" y="6093296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МОУ </a:t>
            </a:r>
            <a:r>
              <a:rPr lang="ru-RU" b="1" dirty="0" err="1" smtClean="0"/>
              <a:t>Емишевская</a:t>
            </a:r>
            <a:r>
              <a:rPr lang="ru-RU" b="1" dirty="0" smtClean="0"/>
              <a:t> ОШ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02880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16532" y="1052736"/>
            <a:ext cx="9433048" cy="864096"/>
          </a:xfrm>
        </p:spPr>
        <p:txBody>
          <a:bodyPr>
            <a:noAutofit/>
          </a:bodyPr>
          <a:lstStyle/>
          <a:p>
            <a:r>
              <a:rPr lang="ru-RU" sz="2900" dirty="0" smtClean="0"/>
              <a:t>Губернаторский </a:t>
            </a:r>
            <a:r>
              <a:rPr lang="ru-RU" sz="2900" dirty="0" smtClean="0"/>
              <a:t>проект</a:t>
            </a:r>
            <a:br>
              <a:rPr lang="ru-RU" sz="2900" dirty="0" smtClean="0"/>
            </a:br>
            <a:r>
              <a:rPr lang="ru-RU" sz="2900" dirty="0" smtClean="0"/>
              <a:t> «Решаем </a:t>
            </a:r>
            <a:r>
              <a:rPr lang="ru-RU" sz="2900" dirty="0" smtClean="0"/>
              <a:t>вместе»</a:t>
            </a:r>
            <a:endParaRPr lang="ru-RU" sz="29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305" y="4241116"/>
            <a:ext cx="3240360" cy="391990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b="1" dirty="0" err="1">
                <a:latin typeface="Arial" charset="0"/>
                <a:cs typeface="Arial" charset="0"/>
              </a:rPr>
              <a:t>Чёбаковская</a:t>
            </a:r>
            <a:r>
              <a:rPr lang="ru-RU" sz="1800" b="1" dirty="0">
                <a:latin typeface="Arial" charset="0"/>
                <a:cs typeface="Arial" charset="0"/>
              </a:rPr>
              <a:t> СШ</a:t>
            </a:r>
            <a:endParaRPr lang="ru-RU" sz="1800" b="1" dirty="0">
              <a:latin typeface="Arial" charset="0"/>
              <a:cs typeface="Arial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2" y="1981876"/>
            <a:ext cx="3732018" cy="2239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бъект 2"/>
          <p:cNvSpPr txBox="1">
            <a:spLocks/>
          </p:cNvSpPr>
          <p:nvPr/>
        </p:nvSpPr>
        <p:spPr bwMode="auto">
          <a:xfrm>
            <a:off x="3203847" y="6466010"/>
            <a:ext cx="2614393" cy="391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ru-RU" sz="1800" b="1" dirty="0" err="1" smtClean="0">
                <a:latin typeface="Arial" charset="0"/>
                <a:cs typeface="Arial" charset="0"/>
              </a:rPr>
              <a:t>Столбищенская</a:t>
            </a:r>
            <a:r>
              <a:rPr lang="ru-RU" sz="1800" b="1" dirty="0" smtClean="0">
                <a:latin typeface="Arial" charset="0"/>
                <a:cs typeface="Arial" charset="0"/>
              </a:rPr>
              <a:t> ОШ</a:t>
            </a:r>
            <a:endParaRPr lang="ru-RU" sz="1800" b="1" dirty="0">
              <a:latin typeface="Arial" charset="0"/>
              <a:cs typeface="Arial" charset="0"/>
            </a:endParaRPr>
          </a:p>
        </p:txBody>
      </p:sp>
      <p:pic>
        <p:nvPicPr>
          <p:cNvPr id="3075" name="Picture 3" descr="\\Chekanovaoy\обмен\Августовская конференция\дс22 Малыш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653" y="1857885"/>
            <a:ext cx="3311351" cy="248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\\Chekanovaoy\обмен\Августовская конференция\Столбищенская ОШ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4" b="15115"/>
          <a:stretch/>
        </p:blipFill>
        <p:spPr bwMode="auto">
          <a:xfrm>
            <a:off x="3397036" y="4341398"/>
            <a:ext cx="2405617" cy="200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ъект 2"/>
          <p:cNvSpPr txBox="1">
            <a:spLocks/>
          </p:cNvSpPr>
          <p:nvPr/>
        </p:nvSpPr>
        <p:spPr bwMode="auto">
          <a:xfrm>
            <a:off x="6012160" y="4437111"/>
            <a:ext cx="2736304" cy="787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ru-RU" sz="1800" b="1" dirty="0" smtClean="0">
                <a:latin typeface="Arial" charset="0"/>
                <a:cs typeface="Arial" charset="0"/>
              </a:rPr>
              <a:t>МДОУ №22 «Малыш»</a:t>
            </a:r>
          </a:p>
          <a:p>
            <a:pPr marL="0" indent="0">
              <a:buFont typeface="Arial" charset="0"/>
              <a:buNone/>
            </a:pPr>
            <a:endParaRPr lang="ru-RU" sz="1800" b="1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122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Ремонт Левобережной школы</a:t>
            </a:r>
            <a:endParaRPr lang="ru-RU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28800"/>
            <a:ext cx="3482569" cy="2307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76690"/>
            <a:ext cx="3495347" cy="2621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988840"/>
            <a:ext cx="3394471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965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27" y="769793"/>
            <a:ext cx="8205557" cy="5241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61"/>
          <a:stretch/>
        </p:blipFill>
        <p:spPr bwMode="auto">
          <a:xfrm>
            <a:off x="322527" y="769793"/>
            <a:ext cx="8712968" cy="5482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" b="12386"/>
          <a:stretch/>
        </p:blipFill>
        <p:spPr bwMode="auto">
          <a:xfrm>
            <a:off x="4660" y="833489"/>
            <a:ext cx="9037783" cy="5635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0"/>
          <a:stretch/>
        </p:blipFill>
        <p:spPr bwMode="auto">
          <a:xfrm>
            <a:off x="-22228" y="833489"/>
            <a:ext cx="9166228" cy="5557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1433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5" y="904059"/>
            <a:ext cx="8892703" cy="5953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5"/>
          <a:stretch/>
        </p:blipFill>
        <p:spPr bwMode="auto">
          <a:xfrm>
            <a:off x="141832" y="807784"/>
            <a:ext cx="8748911" cy="6050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9819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90123"/>
            <a:ext cx="4433234" cy="29554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113" y="3933056"/>
            <a:ext cx="4387416" cy="2924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9" t="9763"/>
          <a:stretch/>
        </p:blipFill>
        <p:spPr bwMode="auto">
          <a:xfrm>
            <a:off x="-1156" y="824343"/>
            <a:ext cx="4592636" cy="29646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824343"/>
            <a:ext cx="4447046" cy="29646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7362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Потребность в детских садах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15986"/>
            <a:ext cx="8640960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658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https://zipview.mail.ru/get/dad7a99b8dfe8474c943ffb0c29c8a84/97a7e1d6dcddf6a990bef921681025a3?x-email=tmrimc@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zipview.mail.ru/get/dad7a99b8dfe8474c943ffb0c29c8a84/97a7e1d6dcddf6a990bef921681025a3?x-email=tmrimc@mail.r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9" y="866867"/>
            <a:ext cx="3936437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2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1048"/>
            <a:ext cx="3995936" cy="299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68"/>
          <a:stretch/>
        </p:blipFill>
        <p:spPr bwMode="auto">
          <a:xfrm>
            <a:off x="4351105" y="3883360"/>
            <a:ext cx="4792827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454" y="804866"/>
            <a:ext cx="4160065" cy="298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420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ctrTitle"/>
          </p:nvPr>
        </p:nvSpPr>
        <p:spPr>
          <a:xfrm>
            <a:off x="2484438" y="1484313"/>
            <a:ext cx="6618287" cy="2116137"/>
          </a:xfrm>
        </p:spPr>
        <p:txBody>
          <a:bodyPr/>
          <a:lstStyle/>
          <a:p>
            <a:pPr eaLnBrk="1" hangingPunct="1"/>
            <a:r>
              <a:rPr lang="ru-RU" altLang="ru-RU" sz="3600" b="1" dirty="0" smtClean="0"/>
              <a:t>Муниципальная система образования: достижения 2016/2017 учебного года, </a:t>
            </a:r>
            <a:br>
              <a:rPr lang="ru-RU" altLang="ru-RU" sz="3600" b="1" dirty="0" smtClean="0"/>
            </a:br>
            <a:r>
              <a:rPr lang="ru-RU" altLang="ru-RU" sz="3600" b="1" dirty="0" smtClean="0"/>
              <a:t>точки роста</a:t>
            </a:r>
          </a:p>
        </p:txBody>
      </p:sp>
      <p:sp>
        <p:nvSpPr>
          <p:cNvPr id="409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32138" y="4437063"/>
            <a:ext cx="5543550" cy="1752600"/>
          </a:xfrm>
        </p:spPr>
        <p:txBody>
          <a:bodyPr/>
          <a:lstStyle/>
          <a:p>
            <a:pPr algn="r" eaLnBrk="1" hangingPunct="1"/>
            <a:r>
              <a:rPr lang="ru-RU" altLang="ru-RU" sz="2400" smtClean="0">
                <a:solidFill>
                  <a:schemeClr val="tx1"/>
                </a:solidFill>
              </a:rPr>
              <a:t>Чеканова О.Я., директор</a:t>
            </a:r>
          </a:p>
          <a:p>
            <a:pPr algn="r" eaLnBrk="1" hangingPunct="1"/>
            <a:r>
              <a:rPr lang="ru-RU" altLang="ru-RU" sz="2400" smtClean="0">
                <a:solidFill>
                  <a:schemeClr val="tx1"/>
                </a:solidFill>
              </a:rPr>
              <a:t>Департамента образования АТМР</a:t>
            </a:r>
          </a:p>
        </p:txBody>
      </p:sp>
      <p:sp>
        <p:nvSpPr>
          <p:cNvPr id="4100" name="TextBox 3"/>
          <p:cNvSpPr txBox="1">
            <a:spLocks noChangeArrowheads="1"/>
          </p:cNvSpPr>
          <p:nvPr/>
        </p:nvSpPr>
        <p:spPr bwMode="auto">
          <a:xfrm>
            <a:off x="3924300" y="6237288"/>
            <a:ext cx="16557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25.08.2017 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519" y="3996566"/>
            <a:ext cx="3957127" cy="2815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76453"/>
            <a:ext cx="3754421" cy="2815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09" y="908720"/>
            <a:ext cx="3816424" cy="2862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75"/>
          <a:stretch/>
        </p:blipFill>
        <p:spPr bwMode="auto">
          <a:xfrm>
            <a:off x="4644008" y="960935"/>
            <a:ext cx="4316150" cy="2839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944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74" y="836712"/>
            <a:ext cx="4295842" cy="2863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864165"/>
            <a:ext cx="4142530" cy="3106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250" y="4092582"/>
            <a:ext cx="4154750" cy="2764627"/>
          </a:xfrm>
          <a:prstGeom prst="rect">
            <a:avLst/>
          </a:prstGeom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74" y="3833669"/>
            <a:ext cx="4295842" cy="3024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173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8" descr="DSCN78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74" y="836712"/>
            <a:ext cx="3936302" cy="2953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DSCN781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39"/>
          <a:stretch/>
        </p:blipFill>
        <p:spPr bwMode="auto">
          <a:xfrm>
            <a:off x="0" y="3888482"/>
            <a:ext cx="3923928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 descr="https://1.downloader.disk.yandex.ru/preview/898ed89f6930652f8a42acf7dbf830a64f5fa997f6f34496e5f54db93ef6988b/inf/SU1zbEYwEYT-Snu2So5ztwcjpPnKGoLnP9CmUWaQEKZ1TIQIL49pngzNk2ucHjuVeIU18yeWlX36Qd9ZSK5UpA%3D%3D?uid=0&amp;filename=20170822_161747.jpg&amp;disposition=inline&amp;hash=&amp;limit=0&amp;content_type=image%2Fjpeg&amp;tknv=v2&amp;size=XXL&amp;crop=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585" y="913913"/>
            <a:ext cx="5112833" cy="2875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585" y="3940683"/>
            <a:ext cx="5129824" cy="2885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288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УЧАСТОКККК-16\У НАС НА УЧАСТКЕ-ФОТО\6-ПО ТРОПИ НКАМ ОТКРЫТИЙ\ЛАБОРАТОРИЯ\DSC_0811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" b="13484"/>
          <a:stretch>
            <a:fillRect/>
          </a:stretch>
        </p:blipFill>
        <p:spPr bwMode="auto">
          <a:xfrm>
            <a:off x="0" y="836711"/>
            <a:ext cx="4943872" cy="2916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/>
          </a:blip>
          <a:srcRect t="7482"/>
          <a:stretch/>
        </p:blipFill>
        <p:spPr bwMode="auto">
          <a:xfrm>
            <a:off x="5147282" y="836713"/>
            <a:ext cx="3996718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https://apf.mail.ru/cgi-bin/readmsg/20170822_161830.jpg?id=15034845280000000899%3B0%3B9&amp;x-email=tmrimc%40mail.ru&amp;exif=1&amp;bs=6227&amp;bl=2077280&amp;ct=image%2Fjpeg&amp;cn=20170822_161830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apf.mail.ru/cgi-bin/readmsg/20170822_161830.jpg?id=15034845280000000899%3B0%3B9&amp;x-email=tmrimc%40mail.ru&amp;exif=1&amp;bs=6227&amp;bl=2077280&amp;ct=image%2Fjpeg&amp;cn=20170822_161830.jpg&amp;cte=binar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apf.mail.ru/cgi-bin/readmsg/20170822_161830.jpg?id=15034845280000000899%3B0%3B9&amp;x-email=tmrimc%40mail.ru&amp;exif=1&amp;bs=6227&amp;bl=2077280&amp;ct=image%2Fjpeg&amp;cn=20170822_161830.jpg&amp;cte=binary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8" descr="https://apf.mail.ru/cgi-bin/readmsg/20170822_161830.jpg?id=15034845280000000899%3B0%3B9&amp;x-email=tmrimc%40mail.ru&amp;exif=1&amp;bs=6227&amp;bl=2077280&amp;ct=image%2Fjpeg&amp;cn=20170822_161830.jpg&amp;cte=binary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7072"/>
            <a:ext cx="4943872" cy="2780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Объект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2"/>
          <a:stretch/>
        </p:blipFill>
        <p:spPr bwMode="auto">
          <a:xfrm>
            <a:off x="5231348" y="4077072"/>
            <a:ext cx="3944475" cy="2780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587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УЧАСТОКККК-16\У НАС НА УЧАСТКЕ-ФОТО\6-ПО ТРОПИ НКАМ ОТКРЫТИЙ\ДОМИК\DSC_0817 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2" r="2589"/>
          <a:stretch>
            <a:fillRect/>
          </a:stretch>
        </p:blipFill>
        <p:spPr bwMode="auto">
          <a:xfrm>
            <a:off x="486225" y="764704"/>
            <a:ext cx="4009322" cy="3271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Содержимое 5" descr="DSC_0518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1" t="7547" r="8176" b="5659"/>
          <a:stretch>
            <a:fillRect/>
          </a:stretch>
        </p:blipFill>
        <p:spPr bwMode="auto">
          <a:xfrm>
            <a:off x="4829875" y="853477"/>
            <a:ext cx="3821648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:\Users\User\Desktop\УЧАСТОКККК-16\У НАС НА УЧАСТКЕ-ФОТО\3-ЛАБИРИНТ\ФОТО-ЛАБИРИНТ\DSC_083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4109993"/>
            <a:ext cx="4028003" cy="272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Users\User\Desktop\УЧАСТОКККК-16\У НАС НА УЧАСТКЕ-ФОТО\3-ЛАБИРИНТ\ЛАВОЧКА\DSC_07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1" r="17970" b="7768"/>
          <a:stretch>
            <a:fillRect/>
          </a:stretch>
        </p:blipFill>
        <p:spPr bwMode="auto">
          <a:xfrm>
            <a:off x="4860032" y="3882752"/>
            <a:ext cx="3791491" cy="2985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801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1187624" y="1934011"/>
            <a:ext cx="7321069" cy="4920451"/>
            <a:chOff x="381000" y="228600"/>
            <a:chExt cx="8458200" cy="6432550"/>
          </a:xfrm>
        </p:grpSpPr>
        <p:pic>
          <p:nvPicPr>
            <p:cNvPr id="27650" name="Picture 2" descr="F:\МУЗЕЙ\НАШ-МУЗЕЙ-12-13-новое\ФОТО-МУЗЕЙ-12-13\DSC_0531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81000" y="228600"/>
              <a:ext cx="4260850" cy="640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51" name="Picture 3" descr="F:\МУЗЕЙ\В НАШЕМ МУЗЕЕ\IMG_3830.JPG"/>
            <p:cNvPicPr>
              <a:picLocks noChangeAspect="1" noChangeArrowheads="1"/>
            </p:cNvPicPr>
            <p:nvPr/>
          </p:nvPicPr>
          <p:blipFill>
            <a:blip r:embed="rId3">
              <a:lum contrast="10000"/>
            </a:blip>
            <a:srcRect/>
            <a:stretch>
              <a:fillRect/>
            </a:stretch>
          </p:blipFill>
          <p:spPr bwMode="auto">
            <a:xfrm>
              <a:off x="3581400" y="228600"/>
              <a:ext cx="5257800" cy="6432550"/>
            </a:xfrm>
            <a:prstGeom prst="rect">
              <a:avLst/>
            </a:prstGeom>
            <a:solidFill>
              <a:srgbClr val="CCECFF"/>
            </a:solidFill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403648" y="764704"/>
            <a:ext cx="7509520" cy="115212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/>
              <a:t>Музей «Русская Горенка»</a:t>
            </a:r>
            <a:br>
              <a:rPr lang="ru-RU" dirty="0"/>
            </a:br>
            <a:r>
              <a:rPr lang="ru-RU" dirty="0"/>
              <a:t>МДОУ </a:t>
            </a:r>
            <a:r>
              <a:rPr lang="ru-RU" dirty="0" smtClean="0"/>
              <a:t>№25 «</a:t>
            </a:r>
            <a:r>
              <a:rPr lang="ru-RU" dirty="0" err="1" smtClean="0"/>
              <a:t>Дюймовочка</a:t>
            </a:r>
            <a:r>
              <a:rPr lang="ru-RU" dirty="0" smtClean="0"/>
              <a:t>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519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908720"/>
            <a:ext cx="7869560" cy="864096"/>
          </a:xfrm>
        </p:spPr>
        <p:txBody>
          <a:bodyPr>
            <a:normAutofit fontScale="90000"/>
          </a:bodyPr>
          <a:lstStyle/>
          <a:p>
            <a:r>
              <a:rPr lang="ru-RU" dirty="0"/>
              <a:t>Экспозиции музея «Русская Горенка» 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58685" y="1469883"/>
            <a:ext cx="9085315" cy="5330776"/>
            <a:chOff x="-941956" y="609600"/>
            <a:chExt cx="10222943" cy="6137534"/>
          </a:xfrm>
        </p:grpSpPr>
        <p:pic>
          <p:nvPicPr>
            <p:cNvPr id="5" name="Picture 24" descr="DSC_0507"/>
            <p:cNvPicPr>
              <a:picLocks noChangeAspect="1" noChangeArrowheads="1"/>
            </p:cNvPicPr>
            <p:nvPr/>
          </p:nvPicPr>
          <p:blipFill>
            <a:blip r:embed="rId2">
              <a:lum contrast="18000"/>
            </a:blip>
            <a:srcRect/>
            <a:stretch>
              <a:fillRect/>
            </a:stretch>
          </p:blipFill>
          <p:spPr bwMode="auto">
            <a:xfrm>
              <a:off x="7042612" y="3810001"/>
              <a:ext cx="2238374" cy="2909888"/>
            </a:xfrm>
            <a:prstGeom prst="rect">
              <a:avLst/>
            </a:prstGeom>
            <a:noFill/>
            <a:ln w="9525" algn="in">
              <a:solidFill>
                <a:srgbClr val="006600"/>
              </a:solidFill>
              <a:miter lim="800000"/>
              <a:headEnd/>
              <a:tailEnd/>
            </a:ln>
          </p:spPr>
        </p:pic>
        <p:pic>
          <p:nvPicPr>
            <p:cNvPr id="6" name="Picture 25" descr="DSC_0512"/>
            <p:cNvPicPr>
              <a:picLocks noChangeAspect="1" noChangeArrowheads="1"/>
            </p:cNvPicPr>
            <p:nvPr/>
          </p:nvPicPr>
          <p:blipFill>
            <a:blip r:embed="rId3">
              <a:lum contrast="6000"/>
            </a:blip>
            <a:srcRect/>
            <a:stretch>
              <a:fillRect/>
            </a:stretch>
          </p:blipFill>
          <p:spPr bwMode="auto">
            <a:xfrm>
              <a:off x="1600200" y="609600"/>
              <a:ext cx="1779588" cy="2239963"/>
            </a:xfrm>
            <a:prstGeom prst="rect">
              <a:avLst/>
            </a:prstGeom>
            <a:noFill/>
            <a:ln w="9525" algn="in">
              <a:solidFill>
                <a:srgbClr val="006600"/>
              </a:solidFill>
              <a:miter lim="800000"/>
              <a:headEnd/>
              <a:tailEnd/>
            </a:ln>
          </p:spPr>
        </p:pic>
        <p:pic>
          <p:nvPicPr>
            <p:cNvPr id="7" name="Picture 26" descr="DSC_0513"/>
            <p:cNvPicPr>
              <a:picLocks noChangeAspect="1" noChangeArrowheads="1"/>
            </p:cNvPicPr>
            <p:nvPr/>
          </p:nvPicPr>
          <p:blipFill>
            <a:blip r:embed="rId4">
              <a:lum contrast="6000"/>
            </a:blip>
            <a:srcRect/>
            <a:stretch>
              <a:fillRect/>
            </a:stretch>
          </p:blipFill>
          <p:spPr bwMode="auto">
            <a:xfrm>
              <a:off x="-941956" y="2348043"/>
              <a:ext cx="2451100" cy="3087688"/>
            </a:xfrm>
            <a:prstGeom prst="rect">
              <a:avLst/>
            </a:prstGeom>
            <a:noFill/>
            <a:ln w="9525" algn="in">
              <a:solidFill>
                <a:srgbClr val="006600"/>
              </a:solidFill>
              <a:miter lim="800000"/>
              <a:headEnd/>
              <a:tailEnd/>
            </a:ln>
          </p:spPr>
        </p:pic>
        <p:pic>
          <p:nvPicPr>
            <p:cNvPr id="8" name="Picture 27" descr="DSC_0523"/>
            <p:cNvPicPr>
              <a:picLocks noChangeAspect="1" noChangeArrowheads="1"/>
            </p:cNvPicPr>
            <p:nvPr/>
          </p:nvPicPr>
          <p:blipFill>
            <a:blip r:embed="rId5">
              <a:lum contrast="6000"/>
            </a:blip>
            <a:srcRect/>
            <a:stretch>
              <a:fillRect/>
            </a:stretch>
          </p:blipFill>
          <p:spPr bwMode="auto">
            <a:xfrm>
              <a:off x="5513388" y="635000"/>
              <a:ext cx="2339975" cy="1574800"/>
            </a:xfrm>
            <a:prstGeom prst="rect">
              <a:avLst/>
            </a:prstGeom>
            <a:noFill/>
            <a:ln w="9525" algn="in">
              <a:solidFill>
                <a:srgbClr val="006600"/>
              </a:solidFill>
              <a:miter lim="800000"/>
              <a:headEnd/>
              <a:tailEnd/>
            </a:ln>
          </p:spPr>
        </p:pic>
        <p:pic>
          <p:nvPicPr>
            <p:cNvPr id="9" name="Picture 28" descr="DSC_0518"/>
            <p:cNvPicPr>
              <a:picLocks noChangeAspect="1" noChangeArrowheads="1"/>
            </p:cNvPicPr>
            <p:nvPr/>
          </p:nvPicPr>
          <p:blipFill>
            <a:blip r:embed="rId6">
              <a:lum contrast="12000"/>
            </a:blip>
            <a:srcRect/>
            <a:stretch>
              <a:fillRect/>
            </a:stretch>
          </p:blipFill>
          <p:spPr bwMode="auto">
            <a:xfrm>
              <a:off x="3452086" y="5462977"/>
              <a:ext cx="2152695" cy="1284157"/>
            </a:xfrm>
            <a:prstGeom prst="rect">
              <a:avLst/>
            </a:prstGeom>
            <a:noFill/>
            <a:ln w="9525" algn="in">
              <a:solidFill>
                <a:srgbClr val="006600"/>
              </a:solidFill>
              <a:miter lim="800000"/>
              <a:headEnd/>
              <a:tailEnd/>
            </a:ln>
          </p:spPr>
        </p:pic>
        <p:pic>
          <p:nvPicPr>
            <p:cNvPr id="10" name="Picture 29" descr="DSC_0503"/>
            <p:cNvPicPr>
              <a:picLocks noChangeAspect="1" noChangeArrowheads="1"/>
            </p:cNvPicPr>
            <p:nvPr/>
          </p:nvPicPr>
          <p:blipFill>
            <a:blip r:embed="rId7">
              <a:lum contrast="18000"/>
            </a:blip>
            <a:srcRect/>
            <a:stretch>
              <a:fillRect/>
            </a:stretch>
          </p:blipFill>
          <p:spPr bwMode="auto">
            <a:xfrm>
              <a:off x="3439525" y="3610246"/>
              <a:ext cx="2147979" cy="1182097"/>
            </a:xfrm>
            <a:prstGeom prst="rect">
              <a:avLst/>
            </a:prstGeom>
            <a:noFill/>
            <a:ln w="9525" algn="in">
              <a:solidFill>
                <a:srgbClr val="006600"/>
              </a:solidFill>
              <a:miter lim="800000"/>
              <a:headEnd/>
              <a:tailEnd/>
            </a:ln>
          </p:spPr>
        </p:pic>
        <p:pic>
          <p:nvPicPr>
            <p:cNvPr id="11" name="Picture 30" descr="DSC_0494"/>
            <p:cNvPicPr>
              <a:picLocks noChangeAspect="1" noChangeArrowheads="1"/>
            </p:cNvPicPr>
            <p:nvPr/>
          </p:nvPicPr>
          <p:blipFill>
            <a:blip r:embed="rId8">
              <a:lum contrast="12000"/>
            </a:blip>
            <a:srcRect/>
            <a:stretch>
              <a:fillRect/>
            </a:stretch>
          </p:blipFill>
          <p:spPr bwMode="auto">
            <a:xfrm>
              <a:off x="3557588" y="609600"/>
              <a:ext cx="1779587" cy="2239963"/>
            </a:xfrm>
            <a:prstGeom prst="rect">
              <a:avLst/>
            </a:prstGeom>
            <a:noFill/>
            <a:ln w="9525" algn="in">
              <a:solidFill>
                <a:srgbClr val="006600"/>
              </a:solidFill>
              <a:miter lim="800000"/>
              <a:headEnd/>
              <a:tailEnd/>
            </a:ln>
          </p:spPr>
        </p:pic>
        <p:pic>
          <p:nvPicPr>
            <p:cNvPr id="12" name="Picture 31" descr="DSC_0502"/>
            <p:cNvPicPr>
              <a:picLocks noChangeAspect="1" noChangeArrowheads="1"/>
            </p:cNvPicPr>
            <p:nvPr/>
          </p:nvPicPr>
          <p:blipFill>
            <a:blip r:embed="rId9">
              <a:lum contrast="6000"/>
            </a:blip>
            <a:srcRect/>
            <a:stretch>
              <a:fillRect/>
            </a:stretch>
          </p:blipFill>
          <p:spPr bwMode="auto">
            <a:xfrm>
              <a:off x="5667375" y="2276475"/>
              <a:ext cx="1533525" cy="1668463"/>
            </a:xfrm>
            <a:prstGeom prst="rect">
              <a:avLst/>
            </a:prstGeom>
            <a:noFill/>
            <a:ln w="9525" algn="in">
              <a:solidFill>
                <a:srgbClr val="006600"/>
              </a:solidFill>
              <a:miter lim="800000"/>
              <a:headEnd/>
              <a:tailEnd/>
            </a:ln>
          </p:spPr>
        </p:pic>
        <p:sp>
          <p:nvSpPr>
            <p:cNvPr id="13" name="Text Box 38"/>
            <p:cNvSpPr txBox="1">
              <a:spLocks noChangeArrowheads="1"/>
            </p:cNvSpPr>
            <p:nvPr/>
          </p:nvSpPr>
          <p:spPr bwMode="auto">
            <a:xfrm>
              <a:off x="3603151" y="2883348"/>
              <a:ext cx="1688459" cy="566738"/>
            </a:xfrm>
            <a:prstGeom prst="rect">
              <a:avLst/>
            </a:prstGeom>
            <a:solidFill>
              <a:srgbClr val="FFFFFF"/>
            </a:solidFill>
            <a:ln w="9525" algn="in">
              <a:noFill/>
              <a:miter lim="800000"/>
              <a:headEnd/>
              <a:tailEnd/>
            </a:ln>
          </p:spPr>
          <p:txBody>
            <a:bodyPr lIns="36576" tIns="36576" rIns="36576" bIns="36576"/>
            <a:lstStyle/>
            <a:p>
              <a:r>
                <a:rPr lang="en-US" sz="1400" dirty="0">
                  <a:solidFill>
                    <a:srgbClr val="000000"/>
                  </a:solidFill>
                  <a:latin typeface="Georgia" pitchFamily="18" charset="0"/>
                </a:rPr>
                <a:t>«</a:t>
              </a:r>
              <a:r>
                <a:rPr lang="ru-RU" sz="1400" dirty="0">
                  <a:solidFill>
                    <a:srgbClr val="000000"/>
                  </a:solidFill>
                  <a:latin typeface="Georgia" pitchFamily="18" charset="0"/>
                </a:rPr>
                <a:t>Красный угол</a:t>
              </a:r>
              <a:r>
                <a:rPr lang="en-US" sz="1400" dirty="0">
                  <a:solidFill>
                    <a:srgbClr val="000000"/>
                  </a:solidFill>
                  <a:latin typeface="Georgia" pitchFamily="18" charset="0"/>
                </a:rPr>
                <a:t>»</a:t>
              </a:r>
              <a:endParaRPr lang="ru-RU" sz="1400" dirty="0"/>
            </a:p>
          </p:txBody>
        </p:sp>
        <p:pic>
          <p:nvPicPr>
            <p:cNvPr id="14" name="Picture 39" descr="DSC_0528"/>
            <p:cNvPicPr>
              <a:picLocks noChangeAspect="1" noChangeArrowheads="1"/>
            </p:cNvPicPr>
            <p:nvPr/>
          </p:nvPicPr>
          <p:blipFill>
            <a:blip r:embed="rId10">
              <a:lum contrast="12000"/>
            </a:blip>
            <a:srcRect/>
            <a:stretch>
              <a:fillRect/>
            </a:stretch>
          </p:blipFill>
          <p:spPr bwMode="auto">
            <a:xfrm>
              <a:off x="1785110" y="3944938"/>
              <a:ext cx="1409768" cy="2030141"/>
            </a:xfrm>
            <a:prstGeom prst="rect">
              <a:avLst/>
            </a:prstGeom>
            <a:noFill/>
            <a:ln w="9525" algn="in">
              <a:solidFill>
                <a:srgbClr val="006600"/>
              </a:solidFill>
              <a:miter lim="800000"/>
              <a:headEnd/>
              <a:tailEnd/>
            </a:ln>
          </p:spPr>
        </p:pic>
        <p:sp>
          <p:nvSpPr>
            <p:cNvPr id="15" name="Text Box 33"/>
            <p:cNvSpPr txBox="1">
              <a:spLocks noChangeArrowheads="1"/>
            </p:cNvSpPr>
            <p:nvPr/>
          </p:nvSpPr>
          <p:spPr bwMode="auto">
            <a:xfrm>
              <a:off x="-319852" y="5437742"/>
              <a:ext cx="1592263" cy="597187"/>
            </a:xfrm>
            <a:prstGeom prst="rect">
              <a:avLst/>
            </a:prstGeom>
            <a:solidFill>
              <a:srgbClr val="FFFFFF"/>
            </a:solidFill>
            <a:ln w="9525" algn="in">
              <a:noFill/>
              <a:miter lim="800000"/>
              <a:headEnd/>
              <a:tailEnd/>
            </a:ln>
          </p:spPr>
          <p:txBody>
            <a:bodyPr lIns="36576" tIns="36576" rIns="36576" bIns="36576"/>
            <a:lstStyle/>
            <a:p>
              <a:r>
                <a:rPr lang="en-US" sz="1400" dirty="0">
                  <a:solidFill>
                    <a:srgbClr val="000000"/>
                  </a:solidFill>
                  <a:latin typeface="Georgia" pitchFamily="18" charset="0"/>
                </a:rPr>
                <a:t>«</a:t>
              </a:r>
              <a:r>
                <a:rPr lang="ru-RU" sz="1400" dirty="0">
                  <a:solidFill>
                    <a:srgbClr val="000000"/>
                  </a:solidFill>
                  <a:latin typeface="Georgia" pitchFamily="18" charset="0"/>
                </a:rPr>
                <a:t>Печка русская</a:t>
              </a:r>
              <a:r>
                <a:rPr lang="en-US" sz="1400" dirty="0">
                  <a:solidFill>
                    <a:srgbClr val="000000"/>
                  </a:solidFill>
                  <a:latin typeface="Georgia" pitchFamily="18" charset="0"/>
                </a:rPr>
                <a:t>»</a:t>
              </a:r>
              <a:endParaRPr lang="ru-RU" sz="1400" dirty="0"/>
            </a:p>
          </p:txBody>
        </p:sp>
        <p:sp>
          <p:nvSpPr>
            <p:cNvPr id="16" name="Text Box 34"/>
            <p:cNvSpPr txBox="1">
              <a:spLocks noChangeArrowheads="1"/>
            </p:cNvSpPr>
            <p:nvPr/>
          </p:nvSpPr>
          <p:spPr bwMode="auto">
            <a:xfrm>
              <a:off x="7853362" y="1128700"/>
              <a:ext cx="1427625" cy="608013"/>
            </a:xfrm>
            <a:prstGeom prst="rect">
              <a:avLst/>
            </a:prstGeom>
            <a:solidFill>
              <a:srgbClr val="FFFFFF"/>
            </a:solidFill>
            <a:ln w="9525" algn="in">
              <a:noFill/>
              <a:miter lim="800000"/>
              <a:headEnd/>
              <a:tailEnd/>
            </a:ln>
          </p:spPr>
          <p:txBody>
            <a:bodyPr lIns="36576" tIns="36576" rIns="36576" bIns="36576"/>
            <a:lstStyle/>
            <a:p>
              <a:r>
                <a:rPr lang="en-US" sz="1400" dirty="0">
                  <a:solidFill>
                    <a:srgbClr val="000000"/>
                  </a:solidFill>
                  <a:latin typeface="Georgia" pitchFamily="18" charset="0"/>
                </a:rPr>
                <a:t>«</a:t>
              </a:r>
              <a:r>
                <a:rPr lang="ru-RU" sz="1400" dirty="0">
                  <a:solidFill>
                    <a:srgbClr val="000000"/>
                  </a:solidFill>
                  <a:latin typeface="Georgia" pitchFamily="18" charset="0"/>
                </a:rPr>
                <a:t>Народная игрушка</a:t>
              </a:r>
              <a:r>
                <a:rPr lang="en-US" sz="1400" dirty="0">
                  <a:solidFill>
                    <a:srgbClr val="000000"/>
                  </a:solidFill>
                  <a:latin typeface="Georgia" pitchFamily="18" charset="0"/>
                </a:rPr>
                <a:t>»</a:t>
              </a:r>
              <a:endParaRPr lang="ru-RU" sz="1400" dirty="0"/>
            </a:p>
          </p:txBody>
        </p:sp>
        <p:sp>
          <p:nvSpPr>
            <p:cNvPr id="17" name="Text Box 35"/>
            <p:cNvSpPr txBox="1">
              <a:spLocks noChangeArrowheads="1"/>
            </p:cNvSpPr>
            <p:nvPr/>
          </p:nvSpPr>
          <p:spPr bwMode="auto">
            <a:xfrm>
              <a:off x="7230731" y="2386382"/>
              <a:ext cx="1862137" cy="881061"/>
            </a:xfrm>
            <a:prstGeom prst="rect">
              <a:avLst/>
            </a:prstGeom>
            <a:solidFill>
              <a:srgbClr val="FFFFFF"/>
            </a:solidFill>
            <a:ln w="9525" algn="in">
              <a:noFill/>
              <a:miter lim="800000"/>
              <a:headEnd/>
              <a:tailEnd/>
            </a:ln>
          </p:spPr>
          <p:txBody>
            <a:bodyPr lIns="36576" tIns="36576" rIns="36576" bIns="36576"/>
            <a:lstStyle/>
            <a:p>
              <a:r>
                <a:rPr lang="en-US" sz="1400" dirty="0">
                  <a:solidFill>
                    <a:srgbClr val="000000"/>
                  </a:solidFill>
                  <a:latin typeface="Georgia" pitchFamily="18" charset="0"/>
                </a:rPr>
                <a:t>“</a:t>
              </a:r>
              <a:r>
                <a:rPr lang="ru-RU" sz="1400" dirty="0">
                  <a:solidFill>
                    <a:srgbClr val="000000"/>
                  </a:solidFill>
                  <a:latin typeface="Georgia" pitchFamily="18" charset="0"/>
                </a:rPr>
                <a:t>Орудия </a:t>
              </a:r>
            </a:p>
            <a:p>
              <a:r>
                <a:rPr lang="ru-RU" sz="1400" dirty="0">
                  <a:solidFill>
                    <a:srgbClr val="000000"/>
                  </a:solidFill>
                  <a:latin typeface="Georgia" pitchFamily="18" charset="0"/>
                </a:rPr>
                <a:t>крестьянского труда</a:t>
              </a:r>
              <a:r>
                <a:rPr lang="en-US" sz="1400" dirty="0">
                  <a:solidFill>
                    <a:srgbClr val="000000"/>
                  </a:solidFill>
                  <a:latin typeface="Georgia" pitchFamily="18" charset="0"/>
                </a:rPr>
                <a:t>”</a:t>
              </a:r>
              <a:endParaRPr lang="ru-RU" sz="1400" dirty="0"/>
            </a:p>
          </p:txBody>
        </p:sp>
        <p:sp>
          <p:nvSpPr>
            <p:cNvPr id="18" name="Text Box 36"/>
            <p:cNvSpPr txBox="1">
              <a:spLocks noChangeArrowheads="1"/>
            </p:cNvSpPr>
            <p:nvPr/>
          </p:nvSpPr>
          <p:spPr bwMode="auto">
            <a:xfrm>
              <a:off x="5938836" y="6134387"/>
              <a:ext cx="990600" cy="590815"/>
            </a:xfrm>
            <a:prstGeom prst="rect">
              <a:avLst/>
            </a:prstGeom>
            <a:solidFill>
              <a:srgbClr val="FFFFFF"/>
            </a:solidFill>
            <a:ln w="9525" algn="in">
              <a:noFill/>
              <a:miter lim="800000"/>
              <a:headEnd/>
              <a:tailEnd/>
            </a:ln>
          </p:spPr>
          <p:txBody>
            <a:bodyPr lIns="36576" tIns="36576" rIns="36576" bIns="36576"/>
            <a:lstStyle/>
            <a:p>
              <a:r>
                <a:rPr lang="en-US" sz="1400" dirty="0">
                  <a:solidFill>
                    <a:srgbClr val="000000"/>
                  </a:solidFill>
                  <a:latin typeface="Georgia" pitchFamily="18" charset="0"/>
                </a:rPr>
                <a:t>«</a:t>
              </a:r>
              <a:r>
                <a:rPr lang="ru-RU" sz="1400" dirty="0">
                  <a:solidFill>
                    <a:srgbClr val="000000"/>
                  </a:solidFill>
                  <a:latin typeface="Georgia" pitchFamily="18" charset="0"/>
                </a:rPr>
                <a:t>Бабий закуток</a:t>
              </a:r>
              <a:r>
                <a:rPr lang="en-US" sz="1400" dirty="0">
                  <a:solidFill>
                    <a:srgbClr val="000000"/>
                  </a:solidFill>
                  <a:latin typeface="Georgia" pitchFamily="18" charset="0"/>
                </a:rPr>
                <a:t>»</a:t>
              </a:r>
              <a:endParaRPr lang="ru-RU" sz="1400" dirty="0"/>
            </a:p>
          </p:txBody>
        </p:sp>
        <p:sp>
          <p:nvSpPr>
            <p:cNvPr id="19" name="Text Box 40"/>
            <p:cNvSpPr txBox="1">
              <a:spLocks noChangeArrowheads="1"/>
            </p:cNvSpPr>
            <p:nvPr/>
          </p:nvSpPr>
          <p:spPr bwMode="auto">
            <a:xfrm>
              <a:off x="1509144" y="6202231"/>
              <a:ext cx="1906459" cy="381264"/>
            </a:xfrm>
            <a:prstGeom prst="rect">
              <a:avLst/>
            </a:prstGeom>
            <a:solidFill>
              <a:srgbClr val="FFFFFF"/>
            </a:solidFill>
            <a:ln w="9525" algn="in">
              <a:noFill/>
              <a:miter lim="800000"/>
              <a:headEnd/>
              <a:tailEnd/>
            </a:ln>
          </p:spPr>
          <p:txBody>
            <a:bodyPr lIns="36576" tIns="36576" rIns="36576" bIns="36576"/>
            <a:lstStyle/>
            <a:p>
              <a:r>
                <a:rPr lang="en-US" sz="1400" dirty="0">
                  <a:solidFill>
                    <a:srgbClr val="000000"/>
                  </a:solidFill>
                  <a:latin typeface="Georgia" pitchFamily="18" charset="0"/>
                </a:rPr>
                <a:t>“</a:t>
              </a:r>
              <a:r>
                <a:rPr lang="ru-RU" sz="1400" dirty="0">
                  <a:solidFill>
                    <a:srgbClr val="000000"/>
                  </a:solidFill>
                  <a:latin typeface="Georgia" pitchFamily="18" charset="0"/>
                </a:rPr>
                <a:t>Русский костюм</a:t>
              </a:r>
              <a:r>
                <a:rPr lang="en-US" sz="1400" dirty="0">
                  <a:solidFill>
                    <a:srgbClr val="000000"/>
                  </a:solidFill>
                  <a:latin typeface="Georgia" pitchFamily="18" charset="0"/>
                </a:rPr>
                <a:t>»</a:t>
              </a:r>
              <a:endParaRPr lang="ru-RU" sz="1400" dirty="0"/>
            </a:p>
          </p:txBody>
        </p:sp>
        <p:sp>
          <p:nvSpPr>
            <p:cNvPr id="20" name="Text Box 32"/>
            <p:cNvSpPr txBox="1">
              <a:spLocks noChangeArrowheads="1"/>
            </p:cNvSpPr>
            <p:nvPr/>
          </p:nvSpPr>
          <p:spPr bwMode="auto">
            <a:xfrm>
              <a:off x="2094046" y="2938819"/>
              <a:ext cx="992189" cy="304800"/>
            </a:xfrm>
            <a:prstGeom prst="rect">
              <a:avLst/>
            </a:prstGeom>
            <a:solidFill>
              <a:srgbClr val="FFFFFF"/>
            </a:solidFill>
            <a:ln w="9525" algn="in">
              <a:noFill/>
              <a:miter lim="800000"/>
              <a:headEnd/>
              <a:tailEnd/>
            </a:ln>
          </p:spPr>
          <p:txBody>
            <a:bodyPr lIns="36576" tIns="36576" rIns="36576" bIns="36576"/>
            <a:lstStyle/>
            <a:p>
              <a:r>
                <a:rPr lang="en-US" sz="1400" dirty="0">
                  <a:solidFill>
                    <a:srgbClr val="003300"/>
                  </a:solidFill>
                  <a:latin typeface="Georgia" pitchFamily="18" charset="0"/>
                </a:rPr>
                <a:t>«</a:t>
              </a:r>
              <a:r>
                <a:rPr lang="ru-RU" sz="1400" dirty="0">
                  <a:solidFill>
                    <a:srgbClr val="003300"/>
                  </a:solidFill>
                  <a:latin typeface="Georgia" pitchFamily="18" charset="0"/>
                </a:rPr>
                <a:t>Горка</a:t>
              </a:r>
              <a:r>
                <a:rPr lang="en-US" sz="1400" dirty="0">
                  <a:solidFill>
                    <a:srgbClr val="003300"/>
                  </a:solidFill>
                  <a:latin typeface="Georgia" pitchFamily="18" charset="0"/>
                </a:rPr>
                <a:t>»</a:t>
              </a:r>
              <a:endParaRPr lang="ru-RU" sz="1400" dirty="0"/>
            </a:p>
          </p:txBody>
        </p:sp>
        <p:sp>
          <p:nvSpPr>
            <p:cNvPr id="21" name="Text Box 37"/>
            <p:cNvSpPr txBox="1">
              <a:spLocks noChangeArrowheads="1"/>
            </p:cNvSpPr>
            <p:nvPr/>
          </p:nvSpPr>
          <p:spPr bwMode="auto">
            <a:xfrm>
              <a:off x="3404943" y="4793457"/>
              <a:ext cx="2411412" cy="471487"/>
            </a:xfrm>
            <a:prstGeom prst="rect">
              <a:avLst/>
            </a:prstGeom>
            <a:solidFill>
              <a:srgbClr val="FFFFFF"/>
            </a:solidFill>
            <a:ln w="9525" algn="in">
              <a:noFill/>
              <a:miter lim="800000"/>
              <a:headEnd/>
              <a:tailEnd/>
            </a:ln>
          </p:spPr>
          <p:txBody>
            <a:bodyPr lIns="36576" tIns="36576" rIns="36576" bIns="36576"/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  <a:latin typeface="Georgia" pitchFamily="18" charset="0"/>
                </a:rPr>
                <a:t>«</a:t>
              </a:r>
              <a:r>
                <a:rPr lang="ru-RU" sz="1400" dirty="0">
                  <a:solidFill>
                    <a:srgbClr val="000000"/>
                  </a:solidFill>
                  <a:latin typeface="Georgia" pitchFamily="18" charset="0"/>
                </a:rPr>
                <a:t>Предметы </a:t>
              </a:r>
            </a:p>
            <a:p>
              <a:pPr algn="ctr"/>
              <a:r>
                <a:rPr lang="ru-RU" sz="1400" dirty="0">
                  <a:solidFill>
                    <a:srgbClr val="000000"/>
                  </a:solidFill>
                  <a:latin typeface="Georgia" pitchFamily="18" charset="0"/>
                </a:rPr>
                <a:t>крестьянского быта</a:t>
              </a:r>
              <a:r>
                <a:rPr lang="en-US" sz="1400" dirty="0">
                  <a:solidFill>
                    <a:srgbClr val="000000"/>
                  </a:solidFill>
                  <a:latin typeface="Georgia" pitchFamily="18" charset="0"/>
                </a:rPr>
                <a:t>»</a:t>
              </a:r>
              <a:endParaRPr lang="ru-RU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59510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9624620"/>
              </p:ext>
            </p:extLst>
          </p:nvPr>
        </p:nvGraphicFramePr>
        <p:xfrm>
          <a:off x="380628" y="982524"/>
          <a:ext cx="8229600" cy="5327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Овал 3"/>
          <p:cNvSpPr/>
          <p:nvPr/>
        </p:nvSpPr>
        <p:spPr>
          <a:xfrm>
            <a:off x="3923928" y="2996952"/>
            <a:ext cx="1224136" cy="1224136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23928" y="3315473"/>
            <a:ext cx="1192662" cy="587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Ребёнок с ОВЗ  и родители</a:t>
            </a:r>
            <a:endParaRPr lang="ru-RU" sz="1100" b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10" y="5157192"/>
            <a:ext cx="2016224" cy="1512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066150"/>
            <a:ext cx="1763206" cy="193080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 descr="IMG_089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17798" y="908720"/>
            <a:ext cx="1800200" cy="16696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EC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 descr="Новый рисунок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671017" y="5157192"/>
            <a:ext cx="2283683" cy="1512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275856" y="2031551"/>
            <a:ext cx="10801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latin typeface="Georgia" panose="02040502050405020303" pitchFamily="18" charset="0"/>
              </a:rPr>
              <a:t>Центр «Стимул»</a:t>
            </a:r>
          </a:p>
        </p:txBody>
      </p:sp>
    </p:spTree>
    <p:extLst>
      <p:ext uri="{BB962C8B-B14F-4D97-AF65-F5344CB8AC3E}">
        <p14:creationId xmlns:p14="http://schemas.microsoft.com/office/powerpoint/2010/main" val="216927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apf.mail.ru/cgi-bin/readmsg/IMG_1259.JPG?id=15035568800000000652%3B0%3B5&amp;x-email=tmrimc%40mail.ru&amp;exif=1&amp;bs=17809253&amp;bl=4298743&amp;ct=image%2Fjpeg&amp;cn=IMG_1259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438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2" b="6461"/>
          <a:stretch/>
        </p:blipFill>
        <p:spPr bwMode="auto">
          <a:xfrm>
            <a:off x="10986" y="3916163"/>
            <a:ext cx="4056958" cy="2925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8" r="4606"/>
          <a:stretch/>
        </p:blipFill>
        <p:spPr bwMode="auto">
          <a:xfrm>
            <a:off x="4932040" y="3916164"/>
            <a:ext cx="4079540" cy="2941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0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3"/>
          <a:stretch/>
        </p:blipFill>
        <p:spPr bwMode="auto">
          <a:xfrm>
            <a:off x="4932040" y="846260"/>
            <a:ext cx="4079540" cy="2919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1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" y="824565"/>
            <a:ext cx="4056959" cy="3042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2329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Классификация нетрадиционных форм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взаимодействия с семьёй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6380779"/>
              </p:ext>
            </p:extLst>
          </p:nvPr>
        </p:nvGraphicFramePr>
        <p:xfrm>
          <a:off x="1115616" y="2217430"/>
          <a:ext cx="7092280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8829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8500" y="811213"/>
            <a:ext cx="8445500" cy="863600"/>
          </a:xfrm>
        </p:spPr>
        <p:txBody>
          <a:bodyPr>
            <a:normAutofit/>
          </a:bodyPr>
          <a:lstStyle/>
          <a:p>
            <a:pPr>
              <a:defRPr/>
            </a:pPr>
            <a:endParaRPr lang="ru-RU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4" r="1964" b="2034"/>
          <a:stretch/>
        </p:blipFill>
        <p:spPr bwMode="auto">
          <a:xfrm>
            <a:off x="3272914" y="1268760"/>
            <a:ext cx="5871086" cy="5566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C:\Users\user\Desktop\Доклад Чекановой\К выступлению\9c878e2c96fa28f66fd5d19a260b9bd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95"/>
          <a:stretch/>
        </p:blipFill>
        <p:spPr bwMode="auto">
          <a:xfrm>
            <a:off x="1" y="2759784"/>
            <a:ext cx="3419872" cy="249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2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amsung\Desktop\3-МЕТОДИСТ\КЛУБЫ\КЛУБЫ-11-12\Терпигорьева Н.Ю.-2 гр\ФОТО-2\PA148177.JPG"/>
          <p:cNvPicPr>
            <a:picLocks noGrp="1"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0" y="836712"/>
            <a:ext cx="4138291" cy="3096344"/>
          </a:xfrm>
          <a:prstGeom prst="rect">
            <a:avLst/>
          </a:prstGeom>
          <a:noFill/>
          <a:ln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F:\Новая папка\P10308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97826" y="4184165"/>
            <a:ext cx="3396359" cy="2547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9" y="4293096"/>
            <a:ext cx="3529670" cy="235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925864"/>
            <a:ext cx="2253236" cy="2996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857892"/>
            <a:ext cx="4344680" cy="306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032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1" t="10511"/>
          <a:stretch/>
        </p:blipFill>
        <p:spPr bwMode="auto">
          <a:xfrm>
            <a:off x="28067" y="836712"/>
            <a:ext cx="4423979" cy="2759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9" t="5058" b="9561"/>
          <a:stretch/>
        </p:blipFill>
        <p:spPr bwMode="auto">
          <a:xfrm>
            <a:off x="4932040" y="833432"/>
            <a:ext cx="4211960" cy="2796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5" b="4984"/>
          <a:stretch>
            <a:fillRect/>
          </a:stretch>
        </p:blipFill>
        <p:spPr bwMode="auto">
          <a:xfrm>
            <a:off x="0" y="3792871"/>
            <a:ext cx="4452046" cy="3065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t="7709" r="10417"/>
          <a:stretch/>
        </p:blipFill>
        <p:spPr bwMode="auto">
          <a:xfrm>
            <a:off x="4954986" y="3792871"/>
            <a:ext cx="4189014" cy="3065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2066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772055"/>
            <a:ext cx="7509520" cy="864096"/>
          </a:xfrm>
        </p:spPr>
        <p:txBody>
          <a:bodyPr/>
          <a:lstStyle/>
          <a:p>
            <a:r>
              <a:rPr lang="ru-RU" dirty="0" smtClean="0"/>
              <a:t>Введение ФГОС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3"/>
          <a:stretch/>
        </p:blipFill>
        <p:spPr bwMode="auto">
          <a:xfrm>
            <a:off x="467544" y="1636151"/>
            <a:ext cx="8305960" cy="52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3536" y="4858540"/>
            <a:ext cx="1080120" cy="5760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514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628" y="3397243"/>
            <a:ext cx="2573269" cy="3446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5"/>
          <a:stretch/>
        </p:blipFill>
        <p:spPr bwMode="auto">
          <a:xfrm>
            <a:off x="0" y="3950888"/>
            <a:ext cx="4355976" cy="2907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4355976" cy="2903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4228654" y="836712"/>
            <a:ext cx="4915346" cy="2541218"/>
            <a:chOff x="4228654" y="836712"/>
            <a:chExt cx="4915346" cy="2541218"/>
          </a:xfrm>
        </p:grpSpPr>
        <p:pic>
          <p:nvPicPr>
            <p:cNvPr id="21509" name="Picture 5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69" b="71192"/>
            <a:stretch/>
          </p:blipFill>
          <p:spPr bwMode="auto">
            <a:xfrm>
              <a:off x="4228655" y="836712"/>
              <a:ext cx="4915345" cy="8538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5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175" r="3069"/>
            <a:stretch/>
          </p:blipFill>
          <p:spPr bwMode="auto">
            <a:xfrm>
              <a:off x="4228654" y="1663996"/>
              <a:ext cx="4915345" cy="17139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5177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8" t="9613" b="24361"/>
          <a:stretch/>
        </p:blipFill>
        <p:spPr bwMode="auto">
          <a:xfrm>
            <a:off x="2813727" y="836712"/>
            <a:ext cx="6299175" cy="3163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4" descr="http://ioctut.edu.yar.ru/ekskursiya_v_lad/lad5_w600_h10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906011"/>
            <a:ext cx="4427984" cy="295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3"/>
          <a:stretch/>
        </p:blipFill>
        <p:spPr bwMode="auto">
          <a:xfrm>
            <a:off x="1" y="836712"/>
            <a:ext cx="2411760" cy="3121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58092"/>
            <a:ext cx="4176464" cy="2918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338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46" y="836712"/>
            <a:ext cx="4342102" cy="2894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08720"/>
            <a:ext cx="4354884" cy="290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1" y="4005065"/>
            <a:ext cx="4279405" cy="2852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987700"/>
            <a:ext cx="4355976" cy="2903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762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764704"/>
            <a:ext cx="7509520" cy="864096"/>
          </a:xfrm>
        </p:spPr>
        <p:txBody>
          <a:bodyPr>
            <a:normAutofit/>
          </a:bodyPr>
          <a:lstStyle/>
          <a:p>
            <a:r>
              <a:rPr lang="ru-RU" sz="2900" dirty="0" smtClean="0"/>
              <a:t>Победы обучающихся лицея</a:t>
            </a:r>
            <a:endParaRPr lang="ru-RU" sz="29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992" y="1844824"/>
            <a:ext cx="9073008" cy="4525963"/>
          </a:xfrm>
        </p:spPr>
        <p:txBody>
          <a:bodyPr/>
          <a:lstStyle/>
          <a:p>
            <a:r>
              <a:rPr lang="ru-RU" sz="2800" b="1" dirty="0"/>
              <a:t>Вахтангов Даниил, Пахомов Андрей, </a:t>
            </a:r>
            <a:r>
              <a:rPr lang="ru-RU" sz="2800" b="1" dirty="0" err="1"/>
              <a:t>Кротиков</a:t>
            </a:r>
            <a:r>
              <a:rPr lang="ru-RU" sz="2800" b="1" dirty="0"/>
              <a:t> </a:t>
            </a:r>
            <a:r>
              <a:rPr lang="ru-RU" sz="2800" b="1" dirty="0" smtClean="0"/>
              <a:t>Михаил </a:t>
            </a:r>
            <a:r>
              <a:rPr lang="ru-RU" sz="2800" dirty="0" smtClean="0"/>
              <a:t>- </a:t>
            </a:r>
            <a:r>
              <a:rPr lang="ru-RU" sz="2800" dirty="0"/>
              <a:t>победители и призёры («</a:t>
            </a:r>
            <a:r>
              <a:rPr lang="ru-RU" sz="2800" dirty="0" err="1"/>
              <a:t>РобоФинист</a:t>
            </a:r>
            <a:r>
              <a:rPr lang="ru-RU" sz="2800" dirty="0"/>
              <a:t>», «</a:t>
            </a:r>
            <a:r>
              <a:rPr lang="ru-RU" sz="2800" dirty="0" err="1"/>
              <a:t>Робоштурм</a:t>
            </a:r>
            <a:r>
              <a:rPr lang="ru-RU" sz="2800" dirty="0"/>
              <a:t>», «Мой первый робот», </a:t>
            </a:r>
            <a:r>
              <a:rPr lang="ru-RU" sz="2800" dirty="0" smtClean="0"/>
              <a:t>«</a:t>
            </a:r>
            <a:r>
              <a:rPr lang="ru-RU" sz="2800" dirty="0" err="1" smtClean="0"/>
              <a:t>Робофест</a:t>
            </a:r>
            <a:r>
              <a:rPr lang="ru-RU" sz="2800" dirty="0" smtClean="0"/>
              <a:t>» </a:t>
            </a:r>
            <a:r>
              <a:rPr lang="ru-RU" sz="2800" dirty="0"/>
              <a:t>(«Робототехника», «</a:t>
            </a:r>
            <a:r>
              <a:rPr lang="ru-RU" sz="2800" dirty="0" err="1"/>
              <a:t>Hello</a:t>
            </a:r>
            <a:r>
              <a:rPr lang="ru-RU" sz="2800" dirty="0"/>
              <a:t>, </a:t>
            </a:r>
            <a:r>
              <a:rPr lang="ru-RU" sz="2800" dirty="0" err="1"/>
              <a:t>Robot</a:t>
            </a:r>
            <a:r>
              <a:rPr lang="ru-RU" sz="2800" dirty="0"/>
              <a:t>!», «</a:t>
            </a:r>
            <a:r>
              <a:rPr lang="ru-RU" sz="2800" dirty="0" err="1"/>
              <a:t>Lego</a:t>
            </a:r>
            <a:r>
              <a:rPr lang="ru-RU" sz="2800" dirty="0" smtClean="0"/>
              <a:t>»)). </a:t>
            </a:r>
            <a:endParaRPr lang="ru-RU" sz="2800" dirty="0"/>
          </a:p>
          <a:p>
            <a:r>
              <a:rPr lang="ru-RU" sz="2800" b="1" dirty="0" err="1"/>
              <a:t>Чупин</a:t>
            </a:r>
            <a:r>
              <a:rPr lang="ru-RU" sz="2800" b="1" dirty="0"/>
              <a:t> Константин, </a:t>
            </a:r>
            <a:r>
              <a:rPr lang="ru-RU" sz="2800" b="1" dirty="0" err="1"/>
              <a:t>Калганова</a:t>
            </a:r>
            <a:r>
              <a:rPr lang="ru-RU" sz="2800" b="1" dirty="0"/>
              <a:t> Анастасия, </a:t>
            </a:r>
            <a:r>
              <a:rPr lang="ru-RU" sz="2800" b="1" dirty="0" err="1"/>
              <a:t>Чикалёв</a:t>
            </a:r>
            <a:r>
              <a:rPr lang="ru-RU" sz="2800" b="1" dirty="0"/>
              <a:t> Федор, Соловьёв </a:t>
            </a:r>
            <a:r>
              <a:rPr lang="ru-RU" sz="2800" b="1" dirty="0" smtClean="0"/>
              <a:t>Егор</a:t>
            </a:r>
            <a:r>
              <a:rPr lang="ru-RU" sz="2800" dirty="0" smtClean="0"/>
              <a:t> </a:t>
            </a:r>
            <a:r>
              <a:rPr lang="ru-RU" sz="2800" dirty="0"/>
              <a:t>- победители («</a:t>
            </a:r>
            <a:r>
              <a:rPr lang="ru-RU" sz="2800" dirty="0" err="1"/>
              <a:t>Роботоштурм</a:t>
            </a:r>
            <a:r>
              <a:rPr lang="ru-RU" sz="2800" dirty="0" smtClean="0"/>
              <a:t>»).</a:t>
            </a:r>
            <a:endParaRPr lang="ru-RU" sz="2800" dirty="0"/>
          </a:p>
          <a:p>
            <a:r>
              <a:rPr lang="ru-RU" sz="2800" b="1" dirty="0"/>
              <a:t>Карпов Николай </a:t>
            </a:r>
            <a:r>
              <a:rPr lang="ru-RU" sz="2800" dirty="0" smtClean="0"/>
              <a:t>– победитель, </a:t>
            </a:r>
            <a:r>
              <a:rPr lang="ru-RU" sz="2800" b="1" dirty="0"/>
              <a:t>Мудрый Руслан и Филонов Владислав </a:t>
            </a:r>
            <a:r>
              <a:rPr lang="ru-RU" sz="2800" dirty="0" smtClean="0"/>
              <a:t>– призёры (конкурс </a:t>
            </a:r>
            <a:r>
              <a:rPr lang="ru-RU" sz="2800" dirty="0"/>
              <a:t>по робототехнике и интеллектуальным </a:t>
            </a:r>
            <a:r>
              <a:rPr lang="ru-RU" sz="2800" dirty="0" smtClean="0"/>
              <a:t>системам). </a:t>
            </a:r>
          </a:p>
          <a:p>
            <a:pPr marL="0" indent="0">
              <a:buNone/>
            </a:pPr>
            <a:r>
              <a:rPr lang="ru-RU" sz="2800" dirty="0" smtClean="0"/>
              <a:t>Наставники - учителя </a:t>
            </a:r>
            <a:r>
              <a:rPr lang="ru-RU" sz="2800" b="1" dirty="0" smtClean="0"/>
              <a:t>Смирнова </a:t>
            </a:r>
            <a:r>
              <a:rPr lang="ru-RU" sz="2800" b="1" dirty="0"/>
              <a:t>О.В. </a:t>
            </a:r>
            <a:r>
              <a:rPr lang="ru-RU" sz="2800" b="1" dirty="0"/>
              <a:t>и Андреева М.А.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7592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4"/>
          <p:cNvGrpSpPr>
            <a:grpSpLocks/>
          </p:cNvGrpSpPr>
          <p:nvPr/>
        </p:nvGrpSpPr>
        <p:grpSpPr bwMode="auto">
          <a:xfrm>
            <a:off x="136750" y="876308"/>
            <a:ext cx="9022209" cy="5832648"/>
            <a:chOff x="931719" y="1368954"/>
            <a:chExt cx="8269794" cy="4976584"/>
          </a:xfrm>
        </p:grpSpPr>
        <p:grpSp>
          <p:nvGrpSpPr>
            <p:cNvPr id="5" name="Группа 60"/>
            <p:cNvGrpSpPr>
              <a:grpSpLocks/>
            </p:cNvGrpSpPr>
            <p:nvPr/>
          </p:nvGrpSpPr>
          <p:grpSpPr bwMode="auto">
            <a:xfrm rot="1265673">
              <a:off x="2082968" y="4943526"/>
              <a:ext cx="1309394" cy="757784"/>
              <a:chOff x="2051050" y="4941888"/>
              <a:chExt cx="1512888" cy="792162"/>
            </a:xfrm>
          </p:grpSpPr>
          <p:sp>
            <p:nvSpPr>
              <p:cNvPr id="65" name="Line 60"/>
              <p:cNvSpPr>
                <a:spLocks noChangeShapeType="1"/>
              </p:cNvSpPr>
              <p:nvPr/>
            </p:nvSpPr>
            <p:spPr bwMode="auto">
              <a:xfrm rot="-2491310">
                <a:off x="2700338" y="4941888"/>
                <a:ext cx="215900" cy="0"/>
              </a:xfrm>
              <a:prstGeom prst="line">
                <a:avLst/>
              </a:prstGeom>
              <a:noFill/>
              <a:ln w="19050">
                <a:solidFill>
                  <a:srgbClr val="00008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6" name="Line 61"/>
              <p:cNvSpPr>
                <a:spLocks noChangeShapeType="1"/>
              </p:cNvSpPr>
              <p:nvPr/>
            </p:nvSpPr>
            <p:spPr bwMode="auto">
              <a:xfrm rot="-2491310">
                <a:off x="3060700" y="4941888"/>
                <a:ext cx="215900" cy="0"/>
              </a:xfrm>
              <a:prstGeom prst="line">
                <a:avLst/>
              </a:prstGeom>
              <a:noFill/>
              <a:ln w="19050">
                <a:solidFill>
                  <a:srgbClr val="00008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7" name="Line 62"/>
              <p:cNvSpPr>
                <a:spLocks noChangeShapeType="1"/>
              </p:cNvSpPr>
              <p:nvPr/>
            </p:nvSpPr>
            <p:spPr bwMode="auto">
              <a:xfrm rot="-2491310">
                <a:off x="3348038" y="5013325"/>
                <a:ext cx="215900" cy="0"/>
              </a:xfrm>
              <a:prstGeom prst="line">
                <a:avLst/>
              </a:prstGeom>
              <a:noFill/>
              <a:ln w="19050">
                <a:solidFill>
                  <a:srgbClr val="00008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8" name="Oval 77"/>
              <p:cNvSpPr>
                <a:spLocks noChangeArrowheads="1"/>
              </p:cNvSpPr>
              <p:nvPr/>
            </p:nvSpPr>
            <p:spPr bwMode="auto">
              <a:xfrm>
                <a:off x="2051050" y="5013325"/>
                <a:ext cx="1512888" cy="720725"/>
              </a:xfrm>
              <a:prstGeom prst="ellipse">
                <a:avLst/>
              </a:prstGeom>
              <a:solidFill>
                <a:srgbClr val="CCFFFF"/>
              </a:solidFill>
              <a:ln w="190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C30012"/>
                  </a:buClr>
                  <a:buFont typeface="Wingdings" pitchFamily="2" charset="2"/>
                  <a:buChar char="ü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C30012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12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2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1000" b="1" dirty="0" smtClean="0">
                    <a:solidFill>
                      <a:srgbClr val="003300"/>
                    </a:solidFill>
                    <a:latin typeface="Times New Roman" pitchFamily="18" charset="0"/>
                  </a:rPr>
                  <a:t>МУ </a:t>
                </a:r>
                <a:r>
                  <a:rPr lang="ru-RU" altLang="ru-RU" sz="1000" b="1" dirty="0">
                    <a:solidFill>
                      <a:srgbClr val="003300"/>
                    </a:solidFill>
                    <a:latin typeface="Times New Roman" pitchFamily="18" charset="0"/>
                  </a:rPr>
                  <a:t>ДПО ИОЦ</a:t>
                </a:r>
              </a:p>
            </p:txBody>
          </p:sp>
        </p:grpSp>
        <p:grpSp>
          <p:nvGrpSpPr>
            <p:cNvPr id="6" name="Группа 2"/>
            <p:cNvGrpSpPr>
              <a:grpSpLocks/>
            </p:cNvGrpSpPr>
            <p:nvPr/>
          </p:nvGrpSpPr>
          <p:grpSpPr bwMode="auto">
            <a:xfrm>
              <a:off x="931719" y="1368954"/>
              <a:ext cx="8269794" cy="4976584"/>
              <a:chOff x="-411001" y="657458"/>
              <a:chExt cx="9555001" cy="5202361"/>
            </a:xfrm>
          </p:grpSpPr>
          <p:sp>
            <p:nvSpPr>
              <p:cNvPr id="7" name="AutoShape 88"/>
              <p:cNvSpPr>
                <a:spLocks noChangeArrowheads="1"/>
              </p:cNvSpPr>
              <p:nvPr/>
            </p:nvSpPr>
            <p:spPr bwMode="auto">
              <a:xfrm rot="-2641107">
                <a:off x="-411001" y="1907128"/>
                <a:ext cx="3352651" cy="869950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2540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C30012"/>
                  </a:buClr>
                  <a:buFont typeface="Wingdings" pitchFamily="2" charset="2"/>
                  <a:buChar char="ü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C30012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12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2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1600" b="1" dirty="0">
                    <a:solidFill>
                      <a:srgbClr val="003300"/>
                    </a:solidFill>
                    <a:latin typeface="Arial" charset="0"/>
                  </a:rPr>
                  <a:t>Координационный совет по профильному обучению Администрации ТМР</a:t>
                </a:r>
              </a:p>
            </p:txBody>
          </p:sp>
          <p:sp>
            <p:nvSpPr>
              <p:cNvPr id="8" name="AutoShape 89"/>
              <p:cNvSpPr>
                <a:spLocks noChangeArrowheads="1"/>
              </p:cNvSpPr>
              <p:nvPr/>
            </p:nvSpPr>
            <p:spPr bwMode="auto">
              <a:xfrm>
                <a:off x="2937934" y="657458"/>
                <a:ext cx="3097212" cy="790342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2540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C30012"/>
                  </a:buClr>
                  <a:buFont typeface="Wingdings" pitchFamily="2" charset="2"/>
                  <a:buChar char="ü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C30012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12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2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1600" b="1" dirty="0">
                    <a:solidFill>
                      <a:srgbClr val="003300"/>
                    </a:solidFill>
                    <a:latin typeface="Arial" charset="0"/>
                  </a:rPr>
                  <a:t>Департамент образования Администрации ТМР</a:t>
                </a:r>
              </a:p>
            </p:txBody>
          </p:sp>
          <p:sp>
            <p:nvSpPr>
              <p:cNvPr id="9" name="AutoShape 90"/>
              <p:cNvSpPr>
                <a:spLocks noChangeArrowheads="1"/>
              </p:cNvSpPr>
              <p:nvPr/>
            </p:nvSpPr>
            <p:spPr bwMode="auto">
              <a:xfrm rot="2543399">
                <a:off x="6119813" y="1790700"/>
                <a:ext cx="3024187" cy="863600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2540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C30012"/>
                  </a:buClr>
                  <a:buFont typeface="Wingdings" pitchFamily="2" charset="2"/>
                  <a:buChar char="ü"/>
                  <a:defRPr sz="16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C30012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12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2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1600" b="1" dirty="0">
                    <a:solidFill>
                      <a:srgbClr val="003300"/>
                    </a:solidFill>
                    <a:latin typeface="Arial" charset="0"/>
                  </a:rPr>
                  <a:t>Педагогический совет образовательной сети</a:t>
                </a:r>
              </a:p>
            </p:txBody>
          </p:sp>
          <p:grpSp>
            <p:nvGrpSpPr>
              <p:cNvPr id="10" name="Группа 1"/>
              <p:cNvGrpSpPr>
                <a:grpSpLocks/>
              </p:cNvGrpSpPr>
              <p:nvPr/>
            </p:nvGrpSpPr>
            <p:grpSpPr bwMode="auto">
              <a:xfrm>
                <a:off x="962025" y="1052629"/>
                <a:ext cx="7210425" cy="4807190"/>
                <a:chOff x="962025" y="1052629"/>
                <a:chExt cx="7210425" cy="4807190"/>
              </a:xfrm>
            </p:grpSpPr>
            <p:sp>
              <p:nvSpPr>
                <p:cNvPr id="11" name="Oval 13"/>
                <p:cNvSpPr>
                  <a:spLocks noChangeArrowheads="1"/>
                </p:cNvSpPr>
                <p:nvPr/>
              </p:nvSpPr>
              <p:spPr bwMode="auto">
                <a:xfrm>
                  <a:off x="5940425" y="3141663"/>
                  <a:ext cx="1512888" cy="720725"/>
                </a:xfrm>
                <a:prstGeom prst="ellipse">
                  <a:avLst/>
                </a:prstGeom>
                <a:solidFill>
                  <a:srgbClr val="FFFF99"/>
                </a:solidFill>
                <a:ln w="1905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Verdan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rgbClr val="C30012"/>
                    </a:buClr>
                    <a:buFont typeface="Wingdings" pitchFamily="2" charset="2"/>
                    <a:buChar char="ü"/>
                    <a:defRPr sz="1600">
                      <a:solidFill>
                        <a:schemeClr val="tx1"/>
                      </a:solidFill>
                      <a:latin typeface="Verdan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rgbClr val="C30012"/>
                    </a:buClr>
                    <a:buFont typeface="Wingdings" pitchFamily="2" charset="2"/>
                    <a:buChar char="§"/>
                    <a:defRPr sz="1400">
                      <a:solidFill>
                        <a:schemeClr val="tx1"/>
                      </a:solidFill>
                      <a:latin typeface="Verdan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ru-RU" altLang="ru-RU" sz="1000">
                    <a:solidFill>
                      <a:schemeClr val="tx2"/>
                    </a:solidFill>
                    <a:latin typeface="Times New Roman" pitchFamily="18" charset="0"/>
                  </a:endParaRP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ru-RU" altLang="ru-RU" sz="1000">
                      <a:solidFill>
                        <a:schemeClr val="tx2"/>
                      </a:solidFill>
                      <a:latin typeface="Times New Roman" pitchFamily="18" charset="0"/>
                    </a:rPr>
                    <a:t>МОУ СОШ №7</a:t>
                  </a:r>
                </a:p>
              </p:txBody>
            </p:sp>
            <p:sp>
              <p:nvSpPr>
                <p:cNvPr id="12" name="Line 16"/>
                <p:cNvSpPr>
                  <a:spLocks noChangeShapeType="1"/>
                </p:cNvSpPr>
                <p:nvPr/>
              </p:nvSpPr>
              <p:spPr bwMode="auto">
                <a:xfrm flipH="1" flipV="1">
                  <a:off x="3132138" y="3500438"/>
                  <a:ext cx="360362" cy="0"/>
                </a:xfrm>
                <a:prstGeom prst="line">
                  <a:avLst/>
                </a:prstGeom>
                <a:noFill/>
                <a:ln w="19050">
                  <a:solidFill>
                    <a:srgbClr val="00008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3" name="Line 17"/>
                <p:cNvSpPr>
                  <a:spLocks noChangeShapeType="1"/>
                </p:cNvSpPr>
                <p:nvPr/>
              </p:nvSpPr>
              <p:spPr bwMode="auto">
                <a:xfrm flipH="1" flipV="1">
                  <a:off x="4572000" y="2636838"/>
                  <a:ext cx="0" cy="360362"/>
                </a:xfrm>
                <a:prstGeom prst="line">
                  <a:avLst/>
                </a:prstGeom>
                <a:noFill/>
                <a:ln w="19050">
                  <a:solidFill>
                    <a:srgbClr val="00008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4" name="Line 18"/>
                <p:cNvSpPr>
                  <a:spLocks noChangeShapeType="1"/>
                </p:cNvSpPr>
                <p:nvPr/>
              </p:nvSpPr>
              <p:spPr bwMode="auto">
                <a:xfrm flipV="1">
                  <a:off x="5651500" y="3500438"/>
                  <a:ext cx="288925" cy="0"/>
                </a:xfrm>
                <a:prstGeom prst="line">
                  <a:avLst/>
                </a:prstGeom>
                <a:noFill/>
                <a:ln w="19050">
                  <a:solidFill>
                    <a:srgbClr val="00008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5" name="Line 19"/>
                <p:cNvSpPr>
                  <a:spLocks noChangeShapeType="1"/>
                </p:cNvSpPr>
                <p:nvPr/>
              </p:nvSpPr>
              <p:spPr bwMode="auto">
                <a:xfrm flipH="1" flipV="1">
                  <a:off x="3708400" y="2924175"/>
                  <a:ext cx="215900" cy="217488"/>
                </a:xfrm>
                <a:prstGeom prst="line">
                  <a:avLst/>
                </a:prstGeom>
                <a:noFill/>
                <a:ln w="19050">
                  <a:solidFill>
                    <a:srgbClr val="00008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6" name="Line 20"/>
                <p:cNvSpPr>
                  <a:spLocks noChangeShapeType="1"/>
                </p:cNvSpPr>
                <p:nvPr/>
              </p:nvSpPr>
              <p:spPr bwMode="auto">
                <a:xfrm flipV="1">
                  <a:off x="5148263" y="2924175"/>
                  <a:ext cx="217487" cy="215900"/>
                </a:xfrm>
                <a:prstGeom prst="line">
                  <a:avLst/>
                </a:prstGeom>
                <a:noFill/>
                <a:ln w="19050">
                  <a:solidFill>
                    <a:srgbClr val="00008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7" name="Oval 21"/>
                <p:cNvSpPr>
                  <a:spLocks noChangeArrowheads="1"/>
                </p:cNvSpPr>
                <p:nvPr/>
              </p:nvSpPr>
              <p:spPr bwMode="auto">
                <a:xfrm>
                  <a:off x="3419475" y="2997200"/>
                  <a:ext cx="2232025" cy="796801"/>
                </a:xfrm>
                <a:prstGeom prst="ellipse">
                  <a:avLst/>
                </a:prstGeom>
                <a:solidFill>
                  <a:srgbClr val="FF5050"/>
                </a:solidFill>
                <a:ln w="1905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Verdan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rgbClr val="C30012"/>
                    </a:buClr>
                    <a:buFont typeface="Wingdings" pitchFamily="2" charset="2"/>
                    <a:buChar char="ü"/>
                    <a:defRPr sz="1600">
                      <a:solidFill>
                        <a:schemeClr val="tx1"/>
                      </a:solidFill>
                      <a:latin typeface="Verdan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rgbClr val="C30012"/>
                    </a:buClr>
                    <a:buFont typeface="Wingdings" pitchFamily="2" charset="2"/>
                    <a:buChar char="§"/>
                    <a:defRPr sz="1400">
                      <a:solidFill>
                        <a:schemeClr val="tx1"/>
                      </a:solidFill>
                      <a:latin typeface="Verdan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ru-RU" altLang="ru-RU" sz="1400">
                      <a:solidFill>
                        <a:schemeClr val="tx2"/>
                      </a:solidFill>
                      <a:latin typeface="Times New Roman" pitchFamily="18" charset="0"/>
                    </a:rPr>
                    <a:t>Участники сети профильного </a:t>
                  </a:r>
                </a:p>
              </p:txBody>
            </p:sp>
            <p:sp>
              <p:nvSpPr>
                <p:cNvPr id="18" name="Line 23"/>
                <p:cNvSpPr>
                  <a:spLocks noChangeShapeType="1"/>
                </p:cNvSpPr>
                <p:nvPr/>
              </p:nvSpPr>
              <p:spPr bwMode="auto">
                <a:xfrm>
                  <a:off x="5003800" y="3933825"/>
                  <a:ext cx="144463" cy="142875"/>
                </a:xfrm>
                <a:prstGeom prst="line">
                  <a:avLst/>
                </a:prstGeom>
                <a:noFill/>
                <a:ln w="19050">
                  <a:solidFill>
                    <a:srgbClr val="00008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grpSp>
              <p:nvGrpSpPr>
                <p:cNvPr id="19" name="Group 41"/>
                <p:cNvGrpSpPr>
                  <a:grpSpLocks/>
                </p:cNvGrpSpPr>
                <p:nvPr/>
              </p:nvGrpSpPr>
              <p:grpSpPr bwMode="auto">
                <a:xfrm>
                  <a:off x="3359151" y="1428750"/>
                  <a:ext cx="2365375" cy="254000"/>
                  <a:chOff x="2116" y="1081"/>
                  <a:chExt cx="1490" cy="160"/>
                </a:xfrm>
              </p:grpSpPr>
              <p:sp>
                <p:nvSpPr>
                  <p:cNvPr id="60" name="Line 42"/>
                  <p:cNvSpPr>
                    <a:spLocks noChangeShapeType="1"/>
                  </p:cNvSpPr>
                  <p:nvPr/>
                </p:nvSpPr>
                <p:spPr bwMode="auto">
                  <a:xfrm>
                    <a:off x="3606" y="1093"/>
                    <a:ext cx="0" cy="136"/>
                  </a:xfrm>
                  <a:prstGeom prst="line">
                    <a:avLst/>
                  </a:prstGeom>
                  <a:noFill/>
                  <a:ln w="19050">
                    <a:solidFill>
                      <a:srgbClr val="00008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61" name="Line 43"/>
                  <p:cNvSpPr>
                    <a:spLocks noChangeShapeType="1"/>
                  </p:cNvSpPr>
                  <p:nvPr/>
                </p:nvSpPr>
                <p:spPr bwMode="auto">
                  <a:xfrm>
                    <a:off x="3198" y="1093"/>
                    <a:ext cx="0" cy="136"/>
                  </a:xfrm>
                  <a:prstGeom prst="line">
                    <a:avLst/>
                  </a:prstGeom>
                  <a:noFill/>
                  <a:ln w="19050">
                    <a:solidFill>
                      <a:srgbClr val="00008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62" name="Line 44"/>
                  <p:cNvSpPr>
                    <a:spLocks noChangeShapeType="1"/>
                  </p:cNvSpPr>
                  <p:nvPr/>
                </p:nvSpPr>
                <p:spPr bwMode="auto">
                  <a:xfrm>
                    <a:off x="2835" y="1105"/>
                    <a:ext cx="0" cy="136"/>
                  </a:xfrm>
                  <a:prstGeom prst="line">
                    <a:avLst/>
                  </a:prstGeom>
                  <a:noFill/>
                  <a:ln w="19050">
                    <a:solidFill>
                      <a:srgbClr val="00008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63" name="Line 45"/>
                  <p:cNvSpPr>
                    <a:spLocks noChangeShapeType="1"/>
                  </p:cNvSpPr>
                  <p:nvPr/>
                </p:nvSpPr>
                <p:spPr bwMode="auto">
                  <a:xfrm>
                    <a:off x="2116" y="1081"/>
                    <a:ext cx="0" cy="136"/>
                  </a:xfrm>
                  <a:prstGeom prst="line">
                    <a:avLst/>
                  </a:prstGeom>
                  <a:noFill/>
                  <a:ln w="19050">
                    <a:solidFill>
                      <a:srgbClr val="00008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64" name="Line 46"/>
                  <p:cNvSpPr>
                    <a:spLocks noChangeShapeType="1"/>
                  </p:cNvSpPr>
                  <p:nvPr/>
                </p:nvSpPr>
                <p:spPr bwMode="auto">
                  <a:xfrm>
                    <a:off x="2457" y="1093"/>
                    <a:ext cx="0" cy="136"/>
                  </a:xfrm>
                  <a:prstGeom prst="line">
                    <a:avLst/>
                  </a:prstGeom>
                  <a:noFill/>
                  <a:ln w="19050">
                    <a:solidFill>
                      <a:srgbClr val="00008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sp>
              <p:nvSpPr>
                <p:cNvPr id="20" name="Line 47"/>
                <p:cNvSpPr>
                  <a:spLocks noChangeShapeType="1"/>
                </p:cNvSpPr>
                <p:nvPr/>
              </p:nvSpPr>
              <p:spPr bwMode="auto">
                <a:xfrm rot="19108690">
                  <a:off x="2653968" y="1899589"/>
                  <a:ext cx="26988" cy="239713"/>
                </a:xfrm>
                <a:prstGeom prst="line">
                  <a:avLst/>
                </a:prstGeom>
                <a:noFill/>
                <a:ln w="19050">
                  <a:solidFill>
                    <a:srgbClr val="00008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1" name="Line 48"/>
                <p:cNvSpPr>
                  <a:spLocks noChangeShapeType="1"/>
                </p:cNvSpPr>
                <p:nvPr/>
              </p:nvSpPr>
              <p:spPr bwMode="auto">
                <a:xfrm rot="19108690" flipH="1">
                  <a:off x="2244848" y="2186503"/>
                  <a:ext cx="10341" cy="183118"/>
                </a:xfrm>
                <a:prstGeom prst="line">
                  <a:avLst/>
                </a:prstGeom>
                <a:noFill/>
                <a:ln w="19050">
                  <a:solidFill>
                    <a:srgbClr val="00008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2" name="Line 49"/>
                <p:cNvSpPr>
                  <a:spLocks noChangeShapeType="1"/>
                </p:cNvSpPr>
                <p:nvPr/>
              </p:nvSpPr>
              <p:spPr bwMode="auto">
                <a:xfrm rot="-2491310">
                  <a:off x="1835150" y="2492375"/>
                  <a:ext cx="0" cy="215900"/>
                </a:xfrm>
                <a:prstGeom prst="line">
                  <a:avLst/>
                </a:prstGeom>
                <a:noFill/>
                <a:ln w="19050">
                  <a:solidFill>
                    <a:srgbClr val="00008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3" name="Line 50"/>
                <p:cNvSpPr>
                  <a:spLocks noChangeShapeType="1"/>
                </p:cNvSpPr>
                <p:nvPr/>
              </p:nvSpPr>
              <p:spPr bwMode="auto">
                <a:xfrm rot="-2491310">
                  <a:off x="962025" y="3332163"/>
                  <a:ext cx="0" cy="215900"/>
                </a:xfrm>
                <a:prstGeom prst="line">
                  <a:avLst/>
                </a:prstGeom>
                <a:noFill/>
                <a:ln w="19050">
                  <a:solidFill>
                    <a:srgbClr val="00008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4" name="Line 51"/>
                <p:cNvSpPr>
                  <a:spLocks noChangeShapeType="1"/>
                </p:cNvSpPr>
                <p:nvPr/>
              </p:nvSpPr>
              <p:spPr bwMode="auto">
                <a:xfrm rot="-2491310">
                  <a:off x="1404938" y="2873375"/>
                  <a:ext cx="0" cy="215900"/>
                </a:xfrm>
                <a:prstGeom prst="line">
                  <a:avLst/>
                </a:prstGeom>
                <a:noFill/>
                <a:ln w="19050">
                  <a:solidFill>
                    <a:srgbClr val="00008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5" name="Line 52"/>
                <p:cNvSpPr>
                  <a:spLocks noChangeShapeType="1"/>
                </p:cNvSpPr>
                <p:nvPr/>
              </p:nvSpPr>
              <p:spPr bwMode="auto">
                <a:xfrm rot="2736169">
                  <a:off x="8064500" y="3249613"/>
                  <a:ext cx="0" cy="215900"/>
                </a:xfrm>
                <a:prstGeom prst="line">
                  <a:avLst/>
                </a:prstGeom>
                <a:noFill/>
                <a:ln w="19050">
                  <a:solidFill>
                    <a:srgbClr val="00008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6" name="Line 53"/>
                <p:cNvSpPr>
                  <a:spLocks noChangeShapeType="1"/>
                </p:cNvSpPr>
                <p:nvPr/>
              </p:nvSpPr>
              <p:spPr bwMode="auto">
                <a:xfrm rot="2736169">
                  <a:off x="7632700" y="2889250"/>
                  <a:ext cx="0" cy="215900"/>
                </a:xfrm>
                <a:prstGeom prst="line">
                  <a:avLst/>
                </a:prstGeom>
                <a:noFill/>
                <a:ln w="19050">
                  <a:solidFill>
                    <a:srgbClr val="00008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7" name="Line 54"/>
                <p:cNvSpPr>
                  <a:spLocks noChangeShapeType="1"/>
                </p:cNvSpPr>
                <p:nvPr/>
              </p:nvSpPr>
              <p:spPr bwMode="auto">
                <a:xfrm rot="2736169">
                  <a:off x="7272338" y="2528888"/>
                  <a:ext cx="0" cy="215900"/>
                </a:xfrm>
                <a:prstGeom prst="line">
                  <a:avLst/>
                </a:prstGeom>
                <a:noFill/>
                <a:ln w="19050">
                  <a:solidFill>
                    <a:srgbClr val="00008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8" name="Line 55"/>
                <p:cNvSpPr>
                  <a:spLocks noChangeShapeType="1"/>
                </p:cNvSpPr>
                <p:nvPr/>
              </p:nvSpPr>
              <p:spPr bwMode="auto">
                <a:xfrm rot="2736169">
                  <a:off x="6293644" y="1734979"/>
                  <a:ext cx="29006" cy="344952"/>
                </a:xfrm>
                <a:prstGeom prst="line">
                  <a:avLst/>
                </a:prstGeom>
                <a:noFill/>
                <a:ln w="19050">
                  <a:solidFill>
                    <a:srgbClr val="00008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9" name="Line 56"/>
                <p:cNvSpPr>
                  <a:spLocks noChangeShapeType="1"/>
                </p:cNvSpPr>
                <p:nvPr/>
              </p:nvSpPr>
              <p:spPr bwMode="auto">
                <a:xfrm rot="2736169">
                  <a:off x="6840538" y="2170113"/>
                  <a:ext cx="0" cy="215900"/>
                </a:xfrm>
                <a:prstGeom prst="line">
                  <a:avLst/>
                </a:prstGeom>
                <a:noFill/>
                <a:ln w="19050">
                  <a:solidFill>
                    <a:srgbClr val="00008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grpSp>
              <p:nvGrpSpPr>
                <p:cNvPr id="30" name="Группа 61"/>
                <p:cNvGrpSpPr>
                  <a:grpSpLocks/>
                </p:cNvGrpSpPr>
                <p:nvPr/>
              </p:nvGrpSpPr>
              <p:grpSpPr bwMode="auto">
                <a:xfrm rot="-797290">
                  <a:off x="6604000" y="4310063"/>
                  <a:ext cx="1512888" cy="938212"/>
                  <a:chOff x="5435600" y="4795838"/>
                  <a:chExt cx="1512888" cy="938212"/>
                </a:xfrm>
              </p:grpSpPr>
              <p:sp>
                <p:nvSpPr>
                  <p:cNvPr id="56" name="Line 63"/>
                  <p:cNvSpPr>
                    <a:spLocks noChangeShapeType="1"/>
                  </p:cNvSpPr>
                  <p:nvPr/>
                </p:nvSpPr>
                <p:spPr bwMode="auto">
                  <a:xfrm rot="2736169" flipH="1" flipV="1">
                    <a:off x="5434013" y="5037138"/>
                    <a:ext cx="203200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00008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57" name="Line 64"/>
                  <p:cNvSpPr>
                    <a:spLocks noChangeShapeType="1"/>
                  </p:cNvSpPr>
                  <p:nvPr/>
                </p:nvSpPr>
                <p:spPr bwMode="auto">
                  <a:xfrm rot="2736169" flipH="1" flipV="1">
                    <a:off x="5694363" y="4970463"/>
                    <a:ext cx="203200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00008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58" name="Line 65"/>
                  <p:cNvSpPr>
                    <a:spLocks noChangeShapeType="1"/>
                  </p:cNvSpPr>
                  <p:nvPr/>
                </p:nvSpPr>
                <p:spPr bwMode="auto">
                  <a:xfrm rot="2736169" flipH="1" flipV="1">
                    <a:off x="5961063" y="4894263"/>
                    <a:ext cx="227012" cy="30162"/>
                  </a:xfrm>
                  <a:prstGeom prst="line">
                    <a:avLst/>
                  </a:prstGeom>
                  <a:noFill/>
                  <a:ln w="19050">
                    <a:solidFill>
                      <a:srgbClr val="00008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59" name="Oval 69"/>
                  <p:cNvSpPr>
                    <a:spLocks noChangeArrowheads="1"/>
                  </p:cNvSpPr>
                  <p:nvPr/>
                </p:nvSpPr>
                <p:spPr bwMode="auto">
                  <a:xfrm>
                    <a:off x="5435600" y="5013325"/>
                    <a:ext cx="1512888" cy="720725"/>
                  </a:xfrm>
                  <a:prstGeom prst="ellipse">
                    <a:avLst/>
                  </a:prstGeom>
                  <a:solidFill>
                    <a:srgbClr val="CCFFFF"/>
                  </a:solidFill>
                  <a:ln w="19050">
                    <a:solidFill>
                      <a:srgbClr val="00008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Verdana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lr>
                        <a:srgbClr val="C30012"/>
                      </a:buClr>
                      <a:buFont typeface="Wingdings" pitchFamily="2" charset="2"/>
                      <a:buChar char="ü"/>
                      <a:defRPr sz="1600">
                        <a:solidFill>
                          <a:schemeClr val="tx1"/>
                        </a:solidFill>
                        <a:latin typeface="Verdana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lr>
                        <a:srgbClr val="C30012"/>
                      </a:buClr>
                      <a:buFont typeface="Wingdings" pitchFamily="2" charset="2"/>
                      <a:buChar char="§"/>
                      <a:defRPr sz="1400">
                        <a:solidFill>
                          <a:schemeClr val="tx1"/>
                        </a:solidFill>
                        <a:latin typeface="Verdana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har char="»"/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ru-RU" altLang="ru-RU" sz="1100" b="1" dirty="0" smtClean="0">
                        <a:solidFill>
                          <a:srgbClr val="003300"/>
                        </a:solidFill>
                        <a:latin typeface="Times New Roman" pitchFamily="18" charset="0"/>
                      </a:rPr>
                      <a:t>Центр </a:t>
                    </a:r>
                    <a:r>
                      <a:rPr lang="ru-RU" altLang="ru-RU" sz="1100" b="1" dirty="0">
                        <a:solidFill>
                          <a:srgbClr val="003300"/>
                        </a:solidFill>
                        <a:latin typeface="Times New Roman" pitchFamily="18" charset="0"/>
                      </a:rPr>
                      <a:t>«Стимул»</a:t>
                    </a:r>
                  </a:p>
                </p:txBody>
              </p:sp>
            </p:grpSp>
            <p:sp>
              <p:nvSpPr>
                <p:cNvPr id="31" name="Oval 70"/>
                <p:cNvSpPr>
                  <a:spLocks noChangeArrowheads="1"/>
                </p:cNvSpPr>
                <p:nvPr/>
              </p:nvSpPr>
              <p:spPr bwMode="auto">
                <a:xfrm>
                  <a:off x="1935068" y="2312430"/>
                  <a:ext cx="1844770" cy="719138"/>
                </a:xfrm>
                <a:prstGeom prst="ellipse">
                  <a:avLst/>
                </a:prstGeom>
                <a:solidFill>
                  <a:srgbClr val="CCFFCC"/>
                </a:solidFill>
                <a:ln w="1905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Verdan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rgbClr val="C30012"/>
                    </a:buClr>
                    <a:buFont typeface="Wingdings" pitchFamily="2" charset="2"/>
                    <a:buChar char="ü"/>
                    <a:defRPr sz="1600">
                      <a:solidFill>
                        <a:schemeClr val="tx1"/>
                      </a:solidFill>
                      <a:latin typeface="Verdan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rgbClr val="C30012"/>
                    </a:buClr>
                    <a:buFont typeface="Wingdings" pitchFamily="2" charset="2"/>
                    <a:buChar char="§"/>
                    <a:defRPr sz="1400">
                      <a:solidFill>
                        <a:schemeClr val="tx1"/>
                      </a:solidFill>
                      <a:latin typeface="Verdan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ru-RU" altLang="ru-RU" sz="1100" b="1" dirty="0">
                      <a:solidFill>
                        <a:srgbClr val="003300"/>
                      </a:solidFill>
                      <a:latin typeface="Times New Roman" pitchFamily="18" charset="0"/>
                    </a:rPr>
                    <a:t>Ресурсный центр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ru-RU" altLang="ru-RU" sz="1100" b="1" dirty="0">
                      <a:solidFill>
                        <a:srgbClr val="003300"/>
                      </a:solidFill>
                      <a:latin typeface="Times New Roman" pitchFamily="18" charset="0"/>
                    </a:rPr>
                    <a:t>МОУ лицей №1</a:t>
                  </a:r>
                </a:p>
              </p:txBody>
            </p:sp>
            <p:sp>
              <p:nvSpPr>
                <p:cNvPr id="32" name="Oval 71"/>
                <p:cNvSpPr>
                  <a:spLocks noChangeArrowheads="1"/>
                </p:cNvSpPr>
                <p:nvPr/>
              </p:nvSpPr>
              <p:spPr bwMode="auto">
                <a:xfrm>
                  <a:off x="5219699" y="2349500"/>
                  <a:ext cx="1775360" cy="720725"/>
                </a:xfrm>
                <a:prstGeom prst="ellipse">
                  <a:avLst/>
                </a:prstGeom>
                <a:solidFill>
                  <a:srgbClr val="CCFFCC"/>
                </a:solidFill>
                <a:ln w="1905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Verdan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rgbClr val="C30012"/>
                    </a:buClr>
                    <a:buFont typeface="Wingdings" pitchFamily="2" charset="2"/>
                    <a:buChar char="ü"/>
                    <a:defRPr sz="1600">
                      <a:solidFill>
                        <a:schemeClr val="tx1"/>
                      </a:solidFill>
                      <a:latin typeface="Verdan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rgbClr val="C30012"/>
                    </a:buClr>
                    <a:buFont typeface="Wingdings" pitchFamily="2" charset="2"/>
                    <a:buChar char="§"/>
                    <a:defRPr sz="1400">
                      <a:solidFill>
                        <a:schemeClr val="tx1"/>
                      </a:solidFill>
                      <a:latin typeface="Verdan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ru-RU" altLang="ru-RU" sz="1100" b="1" dirty="0">
                      <a:solidFill>
                        <a:srgbClr val="003300"/>
                      </a:solidFill>
                      <a:latin typeface="Times New Roman" pitchFamily="18" charset="0"/>
                    </a:rPr>
                    <a:t>Ресурсный центр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ru-RU" altLang="ru-RU" sz="1100" b="1" dirty="0">
                      <a:solidFill>
                        <a:srgbClr val="003300"/>
                      </a:solidFill>
                      <a:latin typeface="Times New Roman" pitchFamily="18" charset="0"/>
                    </a:rPr>
                    <a:t>МОУ </a:t>
                  </a:r>
                  <a:r>
                    <a:rPr lang="ru-RU" altLang="ru-RU" sz="1100" b="1" dirty="0" smtClean="0">
                      <a:solidFill>
                        <a:srgbClr val="003300"/>
                      </a:solidFill>
                      <a:latin typeface="Times New Roman" pitchFamily="18" charset="0"/>
                    </a:rPr>
                    <a:t>СШ </a:t>
                  </a:r>
                  <a:r>
                    <a:rPr lang="ru-RU" altLang="ru-RU" sz="1100" b="1" dirty="0">
                      <a:solidFill>
                        <a:srgbClr val="003300"/>
                      </a:solidFill>
                      <a:latin typeface="Times New Roman" pitchFamily="18" charset="0"/>
                    </a:rPr>
                    <a:t>№6</a:t>
                  </a:r>
                </a:p>
              </p:txBody>
            </p:sp>
            <p:sp>
              <p:nvSpPr>
                <p:cNvPr id="33" name="Oval 72"/>
                <p:cNvSpPr>
                  <a:spLocks noChangeArrowheads="1"/>
                </p:cNvSpPr>
                <p:nvPr/>
              </p:nvSpPr>
              <p:spPr bwMode="auto">
                <a:xfrm>
                  <a:off x="3672683" y="1846262"/>
                  <a:ext cx="1835943" cy="720725"/>
                </a:xfrm>
                <a:prstGeom prst="ellipse">
                  <a:avLst/>
                </a:prstGeom>
                <a:solidFill>
                  <a:srgbClr val="CCFFCC"/>
                </a:solidFill>
                <a:ln w="1905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Verdan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rgbClr val="C30012"/>
                    </a:buClr>
                    <a:buFont typeface="Wingdings" pitchFamily="2" charset="2"/>
                    <a:buChar char="ü"/>
                    <a:defRPr sz="1600">
                      <a:solidFill>
                        <a:schemeClr val="tx1"/>
                      </a:solidFill>
                      <a:latin typeface="Verdan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rgbClr val="C30012"/>
                    </a:buClr>
                    <a:buFont typeface="Wingdings" pitchFamily="2" charset="2"/>
                    <a:buChar char="§"/>
                    <a:defRPr sz="1400">
                      <a:solidFill>
                        <a:schemeClr val="tx1"/>
                      </a:solidFill>
                      <a:latin typeface="Verdan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ru-RU" altLang="ru-RU" sz="1100" b="1" dirty="0">
                      <a:solidFill>
                        <a:srgbClr val="003300"/>
                      </a:solidFill>
                      <a:latin typeface="Times New Roman" pitchFamily="18" charset="0"/>
                    </a:rPr>
                    <a:t>Ресурсный центр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ru-RU" altLang="ru-RU" sz="1100" b="1" dirty="0">
                      <a:solidFill>
                        <a:srgbClr val="003300"/>
                      </a:solidFill>
                      <a:latin typeface="Times New Roman" pitchFamily="18" charset="0"/>
                    </a:rPr>
                    <a:t>МОУ </a:t>
                  </a:r>
                  <a:r>
                    <a:rPr lang="ru-RU" altLang="ru-RU" sz="1100" b="1" dirty="0" smtClean="0">
                      <a:solidFill>
                        <a:srgbClr val="003300"/>
                      </a:solidFill>
                      <a:latin typeface="Times New Roman" pitchFamily="18" charset="0"/>
                    </a:rPr>
                    <a:t>СШ </a:t>
                  </a:r>
                  <a:r>
                    <a:rPr lang="ru-RU" altLang="ru-RU" sz="1100" b="1" dirty="0">
                      <a:solidFill>
                        <a:srgbClr val="003300"/>
                      </a:solidFill>
                      <a:latin typeface="Times New Roman" pitchFamily="18" charset="0"/>
                    </a:rPr>
                    <a:t>№3</a:t>
                  </a:r>
                </a:p>
              </p:txBody>
            </p:sp>
            <p:sp>
              <p:nvSpPr>
                <p:cNvPr id="34" name="Oval 73"/>
                <p:cNvSpPr>
                  <a:spLocks noChangeArrowheads="1"/>
                </p:cNvSpPr>
                <p:nvPr/>
              </p:nvSpPr>
              <p:spPr bwMode="auto">
                <a:xfrm>
                  <a:off x="1419799" y="3161367"/>
                  <a:ext cx="1648107" cy="719137"/>
                </a:xfrm>
                <a:prstGeom prst="ellipse">
                  <a:avLst/>
                </a:prstGeom>
                <a:solidFill>
                  <a:srgbClr val="FFFF99"/>
                </a:solidFill>
                <a:ln w="1905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Verdan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rgbClr val="C30012"/>
                    </a:buClr>
                    <a:buFont typeface="Wingdings" pitchFamily="2" charset="2"/>
                    <a:buChar char="ü"/>
                    <a:defRPr sz="1600">
                      <a:solidFill>
                        <a:schemeClr val="tx1"/>
                      </a:solidFill>
                      <a:latin typeface="Verdan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rgbClr val="C30012"/>
                    </a:buClr>
                    <a:buFont typeface="Wingdings" pitchFamily="2" charset="2"/>
                    <a:buChar char="§"/>
                    <a:defRPr sz="1400">
                      <a:solidFill>
                        <a:schemeClr val="tx1"/>
                      </a:solidFill>
                      <a:latin typeface="Verdan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ru-RU" altLang="ru-RU" sz="1100" b="1" dirty="0">
                      <a:solidFill>
                        <a:srgbClr val="003300"/>
                      </a:solidFill>
                      <a:latin typeface="Times New Roman" pitchFamily="18" charset="0"/>
                    </a:rPr>
                    <a:t>МОУ </a:t>
                  </a:r>
                  <a:r>
                    <a:rPr lang="ru-RU" altLang="ru-RU" sz="1100" b="1" dirty="0" smtClean="0">
                      <a:solidFill>
                        <a:srgbClr val="003300"/>
                      </a:solidFill>
                      <a:latin typeface="Times New Roman" pitchFamily="18" charset="0"/>
                    </a:rPr>
                    <a:t>СШ </a:t>
                  </a:r>
                  <a:r>
                    <a:rPr lang="ru-RU" altLang="ru-RU" sz="1100" b="1" dirty="0">
                      <a:solidFill>
                        <a:srgbClr val="003300"/>
                      </a:solidFill>
                      <a:latin typeface="Times New Roman" pitchFamily="18" charset="0"/>
                    </a:rPr>
                    <a:t>№4 «Центр образования»</a:t>
                  </a:r>
                </a:p>
              </p:txBody>
            </p:sp>
            <p:sp>
              <p:nvSpPr>
                <p:cNvPr id="35" name="Oval 74"/>
                <p:cNvSpPr>
                  <a:spLocks noChangeArrowheads="1"/>
                </p:cNvSpPr>
                <p:nvPr/>
              </p:nvSpPr>
              <p:spPr bwMode="auto">
                <a:xfrm>
                  <a:off x="4643438" y="4076700"/>
                  <a:ext cx="1916892" cy="719138"/>
                </a:xfrm>
                <a:prstGeom prst="ellipse">
                  <a:avLst/>
                </a:prstGeom>
                <a:solidFill>
                  <a:srgbClr val="FFFF99"/>
                </a:solidFill>
                <a:ln w="1905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Verdan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rgbClr val="C30012"/>
                    </a:buClr>
                    <a:buFont typeface="Wingdings" pitchFamily="2" charset="2"/>
                    <a:buChar char="ü"/>
                    <a:defRPr sz="1600">
                      <a:solidFill>
                        <a:schemeClr val="tx1"/>
                      </a:solidFill>
                      <a:latin typeface="Verdan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rgbClr val="C30012"/>
                    </a:buClr>
                    <a:buFont typeface="Wingdings" pitchFamily="2" charset="2"/>
                    <a:buChar char="§"/>
                    <a:defRPr sz="1400">
                      <a:solidFill>
                        <a:schemeClr val="tx1"/>
                      </a:solidFill>
                      <a:latin typeface="Verdan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ru-RU" altLang="ru-RU" sz="1000" b="1" dirty="0">
                      <a:solidFill>
                        <a:srgbClr val="003300"/>
                      </a:solidFill>
                      <a:latin typeface="Times New Roman" pitchFamily="18" charset="0"/>
                    </a:rPr>
                    <a:t>МОУ Константиновская </a:t>
                  </a:r>
                  <a:r>
                    <a:rPr lang="ru-RU" altLang="ru-RU" sz="1000" b="1" dirty="0" smtClean="0">
                      <a:solidFill>
                        <a:srgbClr val="003300"/>
                      </a:solidFill>
                      <a:latin typeface="Times New Roman" pitchFamily="18" charset="0"/>
                    </a:rPr>
                    <a:t>СШ</a:t>
                  </a:r>
                  <a:endParaRPr lang="ru-RU" altLang="ru-RU" sz="1000" b="1" dirty="0">
                    <a:solidFill>
                      <a:srgbClr val="0033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6" name="Oval 75"/>
                <p:cNvSpPr>
                  <a:spLocks noChangeArrowheads="1"/>
                </p:cNvSpPr>
                <p:nvPr/>
              </p:nvSpPr>
              <p:spPr bwMode="auto">
                <a:xfrm>
                  <a:off x="2710658" y="4076700"/>
                  <a:ext cx="1643857" cy="719138"/>
                </a:xfrm>
                <a:prstGeom prst="ellipse">
                  <a:avLst/>
                </a:prstGeom>
                <a:solidFill>
                  <a:srgbClr val="FFFF99"/>
                </a:solidFill>
                <a:ln w="1905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Verdan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rgbClr val="C30012"/>
                    </a:buClr>
                    <a:buFont typeface="Wingdings" pitchFamily="2" charset="2"/>
                    <a:buChar char="ü"/>
                    <a:defRPr sz="1600">
                      <a:solidFill>
                        <a:schemeClr val="tx1"/>
                      </a:solidFill>
                      <a:latin typeface="Verdan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rgbClr val="C30012"/>
                    </a:buClr>
                    <a:buFont typeface="Wingdings" pitchFamily="2" charset="2"/>
                    <a:buChar char="§"/>
                    <a:defRPr sz="1400">
                      <a:solidFill>
                        <a:schemeClr val="tx1"/>
                      </a:solidFill>
                      <a:latin typeface="Verdan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ru-RU" altLang="ru-RU" sz="1100" b="1" dirty="0">
                      <a:solidFill>
                        <a:srgbClr val="003300"/>
                      </a:solidFill>
                      <a:latin typeface="Times New Roman" pitchFamily="18" charset="0"/>
                    </a:rPr>
                    <a:t>МОУ Фоминская </a:t>
                  </a:r>
                  <a:r>
                    <a:rPr lang="ru-RU" altLang="ru-RU" sz="1100" b="1" dirty="0" smtClean="0">
                      <a:solidFill>
                        <a:srgbClr val="003300"/>
                      </a:solidFill>
                      <a:latin typeface="Times New Roman" pitchFamily="18" charset="0"/>
                    </a:rPr>
                    <a:t>СШ</a:t>
                  </a:r>
                  <a:endParaRPr lang="ru-RU" altLang="ru-RU" sz="1100" b="1" dirty="0">
                    <a:solidFill>
                      <a:srgbClr val="0033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7" name="Oval 78"/>
                <p:cNvSpPr>
                  <a:spLocks noChangeArrowheads="1"/>
                </p:cNvSpPr>
                <p:nvPr/>
              </p:nvSpPr>
              <p:spPr bwMode="auto">
                <a:xfrm>
                  <a:off x="5940425" y="3140075"/>
                  <a:ext cx="1615143" cy="720725"/>
                </a:xfrm>
                <a:prstGeom prst="ellipse">
                  <a:avLst/>
                </a:prstGeom>
                <a:solidFill>
                  <a:srgbClr val="FFFF99"/>
                </a:solidFill>
                <a:ln w="1905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Verdan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rgbClr val="C30012"/>
                    </a:buClr>
                    <a:buFont typeface="Wingdings" pitchFamily="2" charset="2"/>
                    <a:buChar char="ü"/>
                    <a:defRPr sz="1600">
                      <a:solidFill>
                        <a:schemeClr val="tx1"/>
                      </a:solidFill>
                      <a:latin typeface="Verdan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rgbClr val="C30012"/>
                    </a:buClr>
                    <a:buFont typeface="Wingdings" pitchFamily="2" charset="2"/>
                    <a:buChar char="§"/>
                    <a:defRPr sz="1400">
                      <a:solidFill>
                        <a:schemeClr val="tx1"/>
                      </a:solidFill>
                      <a:latin typeface="Verdan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ru-RU" altLang="ru-RU" sz="1000" dirty="0" smtClean="0">
                    <a:solidFill>
                      <a:schemeClr val="tx2"/>
                    </a:solidFill>
                    <a:latin typeface="Times New Roman" pitchFamily="18" charset="0"/>
                  </a:endParaRP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ru-RU" altLang="ru-RU" sz="1100" b="1" dirty="0" smtClean="0">
                      <a:solidFill>
                        <a:srgbClr val="003300"/>
                      </a:solidFill>
                      <a:latin typeface="Times New Roman" pitchFamily="18" charset="0"/>
                    </a:rPr>
                    <a:t>МОУ СШ </a:t>
                  </a:r>
                  <a:r>
                    <a:rPr lang="ru-RU" altLang="ru-RU" sz="1100" b="1" dirty="0">
                      <a:solidFill>
                        <a:srgbClr val="003300"/>
                      </a:solidFill>
                      <a:latin typeface="Times New Roman" pitchFamily="18" charset="0"/>
                    </a:rPr>
                    <a:t>№7</a:t>
                  </a:r>
                </a:p>
              </p:txBody>
            </p:sp>
            <p:sp>
              <p:nvSpPr>
                <p:cNvPr id="38" name="Line 80"/>
                <p:cNvSpPr>
                  <a:spLocks noChangeShapeType="1"/>
                </p:cNvSpPr>
                <p:nvPr/>
              </p:nvSpPr>
              <p:spPr bwMode="auto">
                <a:xfrm flipH="1">
                  <a:off x="3779838" y="3933825"/>
                  <a:ext cx="144462" cy="142875"/>
                </a:xfrm>
                <a:prstGeom prst="line">
                  <a:avLst/>
                </a:prstGeom>
                <a:noFill/>
                <a:ln w="19050">
                  <a:solidFill>
                    <a:srgbClr val="00008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9" name="Line 81"/>
                <p:cNvSpPr>
                  <a:spLocks noChangeShapeType="1"/>
                </p:cNvSpPr>
                <p:nvPr/>
              </p:nvSpPr>
              <p:spPr bwMode="auto">
                <a:xfrm flipH="1" flipV="1">
                  <a:off x="3132138" y="3500438"/>
                  <a:ext cx="360362" cy="0"/>
                </a:xfrm>
                <a:prstGeom prst="line">
                  <a:avLst/>
                </a:prstGeom>
                <a:noFill/>
                <a:ln w="19050">
                  <a:solidFill>
                    <a:srgbClr val="00008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0" name="Line 82"/>
                <p:cNvSpPr>
                  <a:spLocks noChangeShapeType="1"/>
                </p:cNvSpPr>
                <p:nvPr/>
              </p:nvSpPr>
              <p:spPr bwMode="auto">
                <a:xfrm flipH="1" flipV="1">
                  <a:off x="4572000" y="2636838"/>
                  <a:ext cx="0" cy="360362"/>
                </a:xfrm>
                <a:prstGeom prst="line">
                  <a:avLst/>
                </a:prstGeom>
                <a:noFill/>
                <a:ln w="19050">
                  <a:solidFill>
                    <a:srgbClr val="00008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1" name="Line 83"/>
                <p:cNvSpPr>
                  <a:spLocks noChangeShapeType="1"/>
                </p:cNvSpPr>
                <p:nvPr/>
              </p:nvSpPr>
              <p:spPr bwMode="auto">
                <a:xfrm flipV="1">
                  <a:off x="5651500" y="3500438"/>
                  <a:ext cx="288925" cy="0"/>
                </a:xfrm>
                <a:prstGeom prst="line">
                  <a:avLst/>
                </a:prstGeom>
                <a:noFill/>
                <a:ln w="19050">
                  <a:solidFill>
                    <a:srgbClr val="00008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2" name="Line 84"/>
                <p:cNvSpPr>
                  <a:spLocks noChangeShapeType="1"/>
                </p:cNvSpPr>
                <p:nvPr/>
              </p:nvSpPr>
              <p:spPr bwMode="auto">
                <a:xfrm flipH="1" flipV="1">
                  <a:off x="3708400" y="2924175"/>
                  <a:ext cx="215900" cy="217488"/>
                </a:xfrm>
                <a:prstGeom prst="line">
                  <a:avLst/>
                </a:prstGeom>
                <a:noFill/>
                <a:ln w="19050">
                  <a:solidFill>
                    <a:srgbClr val="00008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3" name="Line 85"/>
                <p:cNvSpPr>
                  <a:spLocks noChangeShapeType="1"/>
                </p:cNvSpPr>
                <p:nvPr/>
              </p:nvSpPr>
              <p:spPr bwMode="auto">
                <a:xfrm flipV="1">
                  <a:off x="5148263" y="2924175"/>
                  <a:ext cx="217487" cy="215900"/>
                </a:xfrm>
                <a:prstGeom prst="line">
                  <a:avLst/>
                </a:prstGeom>
                <a:noFill/>
                <a:ln w="19050">
                  <a:solidFill>
                    <a:srgbClr val="00008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4" name="Oval 86"/>
                <p:cNvSpPr>
                  <a:spLocks noChangeArrowheads="1"/>
                </p:cNvSpPr>
                <p:nvPr/>
              </p:nvSpPr>
              <p:spPr bwMode="auto">
                <a:xfrm>
                  <a:off x="3312319" y="2933594"/>
                  <a:ext cx="2483644" cy="1070083"/>
                </a:xfrm>
                <a:prstGeom prst="ellipse">
                  <a:avLst/>
                </a:prstGeom>
                <a:solidFill>
                  <a:srgbClr val="FF5050"/>
                </a:solidFill>
                <a:ln w="1905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Verdan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rgbClr val="C30012"/>
                    </a:buClr>
                    <a:buFont typeface="Wingdings" pitchFamily="2" charset="2"/>
                    <a:buChar char="ü"/>
                    <a:defRPr sz="1600">
                      <a:solidFill>
                        <a:schemeClr val="tx1"/>
                      </a:solidFill>
                      <a:latin typeface="Verdan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rgbClr val="C30012"/>
                    </a:buClr>
                    <a:buFont typeface="Wingdings" pitchFamily="2" charset="2"/>
                    <a:buChar char="§"/>
                    <a:defRPr sz="1400">
                      <a:solidFill>
                        <a:schemeClr val="tx1"/>
                      </a:solidFill>
                      <a:latin typeface="Verdan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ru-RU" altLang="ru-RU" sz="1600" b="1" dirty="0">
                      <a:solidFill>
                        <a:srgbClr val="003300"/>
                      </a:solidFill>
                      <a:latin typeface="Times New Roman" pitchFamily="18" charset="0"/>
                    </a:rPr>
                    <a:t>Участники сети  профильного обучения</a:t>
                  </a:r>
                </a:p>
              </p:txBody>
            </p:sp>
            <p:cxnSp>
              <p:nvCxnSpPr>
                <p:cNvPr id="45" name="AutoShape 91"/>
                <p:cNvCxnSpPr>
                  <a:cxnSpLocks noChangeShapeType="1"/>
                  <a:endCxn id="8" idx="1"/>
                </p:cNvCxnSpPr>
                <p:nvPr/>
              </p:nvCxnSpPr>
              <p:spPr bwMode="auto">
                <a:xfrm flipV="1">
                  <a:off x="2506663" y="1052629"/>
                  <a:ext cx="431271" cy="177684"/>
                </a:xfrm>
                <a:prstGeom prst="straightConnector1">
                  <a:avLst/>
                </a:prstGeom>
                <a:noFill/>
                <a:ln w="25400">
                  <a:solidFill>
                    <a:srgbClr val="00008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grpSp>
              <p:nvGrpSpPr>
                <p:cNvPr id="46" name="Группа 62"/>
                <p:cNvGrpSpPr>
                  <a:grpSpLocks/>
                </p:cNvGrpSpPr>
                <p:nvPr/>
              </p:nvGrpSpPr>
              <p:grpSpPr bwMode="auto">
                <a:xfrm>
                  <a:off x="2804876" y="4879373"/>
                  <a:ext cx="1512887" cy="971085"/>
                  <a:chOff x="3741501" y="4879373"/>
                  <a:chExt cx="1512887" cy="971085"/>
                </a:xfrm>
              </p:grpSpPr>
              <p:sp>
                <p:nvSpPr>
                  <p:cNvPr id="52" name="Oval 22"/>
                  <p:cNvSpPr>
                    <a:spLocks noChangeArrowheads="1"/>
                  </p:cNvSpPr>
                  <p:nvPr/>
                </p:nvSpPr>
                <p:spPr bwMode="auto">
                  <a:xfrm>
                    <a:off x="3741501" y="5129733"/>
                    <a:ext cx="1512887" cy="720725"/>
                  </a:xfrm>
                  <a:prstGeom prst="ellipse">
                    <a:avLst/>
                  </a:prstGeom>
                  <a:solidFill>
                    <a:srgbClr val="FF99CC"/>
                  </a:solidFill>
                  <a:ln w="19050">
                    <a:solidFill>
                      <a:srgbClr val="00008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Verdana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lr>
                        <a:srgbClr val="C30012"/>
                      </a:buClr>
                      <a:buFont typeface="Wingdings" pitchFamily="2" charset="2"/>
                      <a:buChar char="ü"/>
                      <a:defRPr sz="1600">
                        <a:solidFill>
                          <a:schemeClr val="tx1"/>
                        </a:solidFill>
                        <a:latin typeface="Verdana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lr>
                        <a:srgbClr val="C30012"/>
                      </a:buClr>
                      <a:buFont typeface="Wingdings" pitchFamily="2" charset="2"/>
                      <a:buChar char="§"/>
                      <a:defRPr sz="1400">
                        <a:solidFill>
                          <a:schemeClr val="tx1"/>
                        </a:solidFill>
                        <a:latin typeface="Verdana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har char="»"/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ru-RU" altLang="ru-RU" sz="900" dirty="0">
                      <a:latin typeface="Arial" charset="0"/>
                    </a:endParaRPr>
                  </a:p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ru-RU" altLang="ru-RU" sz="1000" b="1" dirty="0" err="1">
                        <a:solidFill>
                          <a:srgbClr val="003300"/>
                        </a:solidFill>
                        <a:latin typeface="Times New Roman" pitchFamily="18" charset="0"/>
                      </a:rPr>
                      <a:t>ТфРГАТУ</a:t>
                    </a:r>
                    <a:endParaRPr lang="ru-RU" altLang="ru-RU" sz="1000" b="1" dirty="0">
                      <a:solidFill>
                        <a:srgbClr val="0033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3" name="Line 9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471952" y="4913834"/>
                    <a:ext cx="0" cy="215900"/>
                  </a:xfrm>
                  <a:prstGeom prst="line">
                    <a:avLst/>
                  </a:prstGeom>
                  <a:noFill/>
                  <a:ln w="19050">
                    <a:solidFill>
                      <a:srgbClr val="00008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54" name="Line 9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701560" y="4879373"/>
                    <a:ext cx="0" cy="215900"/>
                  </a:xfrm>
                  <a:prstGeom prst="line">
                    <a:avLst/>
                  </a:prstGeom>
                  <a:noFill/>
                  <a:ln w="19050">
                    <a:solidFill>
                      <a:srgbClr val="00008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55" name="Line 9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248943" y="4879373"/>
                    <a:ext cx="0" cy="215900"/>
                  </a:xfrm>
                  <a:prstGeom prst="line">
                    <a:avLst/>
                  </a:prstGeom>
                  <a:noFill/>
                  <a:ln w="19050">
                    <a:solidFill>
                      <a:srgbClr val="00008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47" name="Группа 63"/>
                <p:cNvGrpSpPr>
                  <a:grpSpLocks/>
                </p:cNvGrpSpPr>
                <p:nvPr/>
              </p:nvGrpSpPr>
              <p:grpSpPr bwMode="auto">
                <a:xfrm>
                  <a:off x="4752182" y="4839552"/>
                  <a:ext cx="1512888" cy="1020267"/>
                  <a:chOff x="3960020" y="4839552"/>
                  <a:chExt cx="1512887" cy="1020267"/>
                </a:xfrm>
              </p:grpSpPr>
              <p:sp>
                <p:nvSpPr>
                  <p:cNvPr id="48" name="Oval 22"/>
                  <p:cNvSpPr>
                    <a:spLocks noChangeArrowheads="1"/>
                  </p:cNvSpPr>
                  <p:nvPr/>
                </p:nvSpPr>
                <p:spPr bwMode="auto">
                  <a:xfrm>
                    <a:off x="3960020" y="5139094"/>
                    <a:ext cx="1512887" cy="720725"/>
                  </a:xfrm>
                  <a:prstGeom prst="ellipse">
                    <a:avLst/>
                  </a:prstGeom>
                  <a:solidFill>
                    <a:srgbClr val="FF99CC"/>
                  </a:solidFill>
                  <a:ln w="19050">
                    <a:solidFill>
                      <a:srgbClr val="00008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Verdana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lr>
                        <a:srgbClr val="C30012"/>
                      </a:buClr>
                      <a:buFont typeface="Wingdings" pitchFamily="2" charset="2"/>
                      <a:buChar char="ü"/>
                      <a:defRPr sz="1600">
                        <a:solidFill>
                          <a:schemeClr val="tx1"/>
                        </a:solidFill>
                        <a:latin typeface="Verdana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lr>
                        <a:srgbClr val="C30012"/>
                      </a:buClr>
                      <a:buFont typeface="Wingdings" pitchFamily="2" charset="2"/>
                      <a:buChar char="§"/>
                      <a:defRPr sz="1400">
                        <a:solidFill>
                          <a:schemeClr val="tx1"/>
                        </a:solidFill>
                        <a:latin typeface="Verdana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har char="»"/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ru-RU" altLang="ru-RU" sz="900" dirty="0">
                      <a:latin typeface="Arial" charset="0"/>
                    </a:endParaRPr>
                  </a:p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ru-RU" altLang="ru-RU" sz="1000" b="1" dirty="0">
                        <a:solidFill>
                          <a:srgbClr val="003300"/>
                        </a:solidFill>
                        <a:latin typeface="Times New Roman" pitchFamily="18" charset="0"/>
                      </a:rPr>
                      <a:t>ЯГСХА</a:t>
                    </a:r>
                  </a:p>
                </p:txBody>
              </p:sp>
              <p:sp>
                <p:nvSpPr>
                  <p:cNvPr id="49" name="Line 9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716463" y="4857520"/>
                    <a:ext cx="0" cy="215900"/>
                  </a:xfrm>
                  <a:prstGeom prst="line">
                    <a:avLst/>
                  </a:prstGeom>
                  <a:noFill/>
                  <a:ln w="19050">
                    <a:solidFill>
                      <a:srgbClr val="00008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50" name="Line 95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977867" y="4839552"/>
                    <a:ext cx="0" cy="306064"/>
                  </a:xfrm>
                  <a:prstGeom prst="line">
                    <a:avLst/>
                  </a:prstGeom>
                  <a:noFill/>
                  <a:ln w="19050">
                    <a:solidFill>
                      <a:srgbClr val="00008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51" name="Line 9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474230" y="4913834"/>
                    <a:ext cx="0" cy="215900"/>
                  </a:xfrm>
                  <a:prstGeom prst="line">
                    <a:avLst/>
                  </a:prstGeom>
                  <a:noFill/>
                  <a:ln w="19050">
                    <a:solidFill>
                      <a:srgbClr val="00008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</p:grpSp>
        </p:grpSp>
      </p:grpSp>
      <p:cxnSp>
        <p:nvCxnSpPr>
          <p:cNvPr id="69" name="AutoShape 91"/>
          <p:cNvCxnSpPr>
            <a:cxnSpLocks noChangeShapeType="1"/>
            <a:stCxn id="8" idx="3"/>
          </p:cNvCxnSpPr>
          <p:nvPr/>
        </p:nvCxnSpPr>
        <p:spPr bwMode="auto">
          <a:xfrm>
            <a:off x="6223457" y="1319356"/>
            <a:ext cx="495899" cy="199211"/>
          </a:xfrm>
          <a:prstGeom prst="straightConnector1">
            <a:avLst/>
          </a:prstGeom>
          <a:noFill/>
          <a:ln w="25400">
            <a:solidFill>
              <a:srgbClr val="000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51856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268760"/>
            <a:ext cx="7941568" cy="864096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РИП «Реализация комплекса мер, обеспечивающих переход муниципальной сети профильного обучения на ФГОС СОО через внедрение технологий </a:t>
            </a:r>
            <a:r>
              <a:rPr lang="ru-RU" sz="2000" dirty="0" err="1">
                <a:solidFill>
                  <a:schemeClr val="dk1"/>
                </a:solidFill>
                <a:latin typeface="+mn-lt"/>
                <a:ea typeface="+mn-ea"/>
                <a:cs typeface="+mn-cs"/>
              </a:rPr>
              <a:t>мыследеятельностной</a:t>
            </a:r>
            <a:r>
              <a:rPr lang="ru-RU" sz="20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 педагогики»</a:t>
            </a:r>
            <a:br>
              <a:rPr lang="ru-RU" sz="20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</a:br>
            <a:endParaRPr lang="ru-RU" sz="2000" dirty="0">
              <a:solidFill>
                <a:schemeClr val="dk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563" y="5144447"/>
            <a:ext cx="4194968" cy="1700808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 smtClean="0">
                <a:solidFill>
                  <a:schemeClr val="dk1"/>
                </a:solidFill>
              </a:rPr>
              <a:t>Научное </a:t>
            </a:r>
            <a:r>
              <a:rPr lang="ru-RU" sz="2000" dirty="0">
                <a:solidFill>
                  <a:schemeClr val="dk1"/>
                </a:solidFill>
              </a:rPr>
              <a:t>руководство </a:t>
            </a:r>
            <a:r>
              <a:rPr lang="ru-RU" sz="2000" dirty="0" smtClean="0">
                <a:solidFill>
                  <a:schemeClr val="dk1"/>
                </a:solidFill>
              </a:rPr>
              <a:t>- </a:t>
            </a:r>
            <a:r>
              <a:rPr lang="ru-RU" sz="2000" dirty="0" err="1" smtClean="0">
                <a:solidFill>
                  <a:schemeClr val="dk1"/>
                </a:solidFill>
              </a:rPr>
              <a:t>Половкова</a:t>
            </a:r>
            <a:r>
              <a:rPr lang="ru-RU" sz="2000" dirty="0" smtClean="0">
                <a:solidFill>
                  <a:schemeClr val="dk1"/>
                </a:solidFill>
              </a:rPr>
              <a:t> </a:t>
            </a:r>
            <a:r>
              <a:rPr lang="ru-RU" sz="2000" dirty="0">
                <a:solidFill>
                  <a:schemeClr val="dk1"/>
                </a:solidFill>
              </a:rPr>
              <a:t>М.В., к. псих. н., председатель Правления Ассоциации «Инновационное развитие и сотрудничество в образовании</a:t>
            </a:r>
            <a:r>
              <a:rPr lang="ru-RU" sz="2000" dirty="0" smtClean="0">
                <a:solidFill>
                  <a:schemeClr val="dk1"/>
                </a:solidFill>
              </a:rPr>
              <a:t>».</a:t>
            </a:r>
            <a:endParaRPr lang="ru-RU" sz="2000" dirty="0">
              <a:solidFill>
                <a:schemeClr val="dk1"/>
              </a:solidFill>
            </a:endParaRP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077596" y="2492896"/>
            <a:ext cx="5079345" cy="4062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latin typeface="+mj-lt"/>
              </a:rPr>
              <a:t>ИСПОЛНИТЕЛЬ</a:t>
            </a:r>
          </a:p>
          <a:p>
            <a:pPr algn="ctr" eaLnBrk="1" hangingPunct="1"/>
            <a:endParaRPr lang="ru-RU" altLang="ru-RU" sz="2000" b="1" dirty="0">
              <a:latin typeface="+mj-lt"/>
            </a:endParaRPr>
          </a:p>
          <a:p>
            <a:pPr algn="ctr" eaLnBrk="1" hangingPunct="1"/>
            <a:r>
              <a:rPr lang="ru-RU" altLang="ru-RU" sz="2000" b="1" dirty="0">
                <a:latin typeface="+mj-lt"/>
              </a:rPr>
              <a:t>МУ ДПО ««Информационно-образовательный центр» </a:t>
            </a:r>
          </a:p>
          <a:p>
            <a:pPr algn="ctr" eaLnBrk="1" hangingPunct="1"/>
            <a:r>
              <a:rPr lang="ru-RU" altLang="ru-RU" sz="2000" b="1" dirty="0">
                <a:latin typeface="+mj-lt"/>
              </a:rPr>
              <a:t>Тутаевского МР</a:t>
            </a:r>
          </a:p>
          <a:p>
            <a:pPr eaLnBrk="1" hangingPunct="1"/>
            <a:endParaRPr lang="ru-RU" altLang="ru-RU" sz="2000" b="1" dirty="0">
              <a:latin typeface="+mj-lt"/>
            </a:endParaRPr>
          </a:p>
          <a:p>
            <a:pPr algn="ctr" eaLnBrk="1" hangingPunct="1"/>
            <a:r>
              <a:rPr lang="ru-RU" altLang="ru-RU" sz="2000" b="1" dirty="0">
                <a:latin typeface="+mj-lt"/>
              </a:rPr>
              <a:t>ОРГАНИЗАЦИИ - СОИСПОЛНИТЕЛИ ПРОЕКТА:</a:t>
            </a:r>
          </a:p>
          <a:p>
            <a:pPr eaLnBrk="1" hangingPunct="1"/>
            <a:endParaRPr lang="ru-RU" altLang="ru-RU" sz="2000" b="1" dirty="0">
              <a:latin typeface="+mj-lt"/>
            </a:endParaRPr>
          </a:p>
          <a:p>
            <a:pPr marL="893763" eaLnBrk="1" hangingPunct="1">
              <a:buFontTx/>
              <a:buChar char="•"/>
            </a:pPr>
            <a:r>
              <a:rPr lang="ru-RU" altLang="ru-RU" sz="2000" b="1" dirty="0">
                <a:latin typeface="+mj-lt"/>
              </a:rPr>
              <a:t> </a:t>
            </a:r>
            <a:r>
              <a:rPr lang="ru-RU" altLang="ru-RU" sz="2000" b="1" i="1" dirty="0">
                <a:latin typeface="+mj-lt"/>
              </a:rPr>
              <a:t>МОУ лицей №1</a:t>
            </a:r>
          </a:p>
          <a:p>
            <a:pPr marL="893763" eaLnBrk="1" hangingPunct="1">
              <a:buFontTx/>
              <a:buChar char="•"/>
            </a:pPr>
            <a:r>
              <a:rPr lang="ru-RU" altLang="ru-RU" sz="2000" b="1" i="1" dirty="0">
                <a:latin typeface="+mj-lt"/>
              </a:rPr>
              <a:t> МОУ </a:t>
            </a:r>
            <a:r>
              <a:rPr lang="ru-RU" altLang="ru-RU" sz="2000" b="1" i="1" dirty="0" smtClean="0">
                <a:latin typeface="+mj-lt"/>
              </a:rPr>
              <a:t>СШ </a:t>
            </a:r>
            <a:r>
              <a:rPr lang="ru-RU" altLang="ru-RU" sz="2000" b="1" i="1" dirty="0">
                <a:latin typeface="+mj-lt"/>
              </a:rPr>
              <a:t>№3</a:t>
            </a:r>
          </a:p>
          <a:p>
            <a:pPr marL="893763" eaLnBrk="1" hangingPunct="1">
              <a:buFontTx/>
              <a:buChar char="•"/>
            </a:pPr>
            <a:r>
              <a:rPr lang="ru-RU" altLang="ru-RU" sz="2000" b="1" i="1" dirty="0">
                <a:latin typeface="+mj-lt"/>
              </a:rPr>
              <a:t> МОУ </a:t>
            </a:r>
            <a:r>
              <a:rPr lang="ru-RU" altLang="ru-RU" sz="2000" b="1" i="1" dirty="0" smtClean="0">
                <a:latin typeface="+mj-lt"/>
              </a:rPr>
              <a:t>СШ </a:t>
            </a:r>
            <a:r>
              <a:rPr lang="ru-RU" altLang="ru-RU" sz="2000" b="1" i="1" dirty="0">
                <a:latin typeface="+mj-lt"/>
              </a:rPr>
              <a:t>№6</a:t>
            </a:r>
          </a:p>
          <a:p>
            <a:pPr eaLnBrk="1" hangingPunct="1"/>
            <a:endParaRPr lang="ru-RU" altLang="ru-RU" dirty="0"/>
          </a:p>
        </p:txBody>
      </p:sp>
      <p:pic>
        <p:nvPicPr>
          <p:cNvPr id="5" name="Picture 4" descr="\\Natalia\обмен\Козина Е.Н\семинар метапредметы 25.02.16\P225025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5" t="15054" r="28226" b="10538"/>
          <a:stretch/>
        </p:blipFill>
        <p:spPr bwMode="auto">
          <a:xfrm>
            <a:off x="683568" y="2348880"/>
            <a:ext cx="1920771" cy="2526946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49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5148064" cy="2895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2" r="12350"/>
          <a:stretch/>
        </p:blipFill>
        <p:spPr bwMode="auto">
          <a:xfrm>
            <a:off x="5261555" y="3732497"/>
            <a:ext cx="3882445" cy="3152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5" b="8017"/>
          <a:stretch/>
        </p:blipFill>
        <p:spPr bwMode="auto">
          <a:xfrm>
            <a:off x="-1" y="3933057"/>
            <a:ext cx="5185821" cy="2892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60" name="Picture 8" descr="http://vaomos.news/upload/resize_cache/iblock/e85/300_0_1/e85b5efe130182947080a6789fd716b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855759"/>
            <a:ext cx="3480939" cy="2595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65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8500" y="811213"/>
            <a:ext cx="8445500" cy="8636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 smtClean="0">
                <a:effectLst/>
              </a:rPr>
              <a:t>Стратегия </a:t>
            </a:r>
            <a:r>
              <a:rPr lang="ru-RU" dirty="0">
                <a:effectLst/>
              </a:rPr>
              <a:t>социально-экономического развития Ярославской области</a:t>
            </a:r>
            <a:endParaRPr lang="ru-RU" dirty="0"/>
          </a:p>
        </p:txBody>
      </p:sp>
      <p:sp>
        <p:nvSpPr>
          <p:cNvPr id="5123" name="Объект 2"/>
          <p:cNvSpPr>
            <a:spLocks noGrp="1"/>
          </p:cNvSpPr>
          <p:nvPr>
            <p:ph idx="1"/>
          </p:nvPr>
        </p:nvSpPr>
        <p:spPr>
          <a:xfrm>
            <a:off x="539750" y="1970088"/>
            <a:ext cx="8424863" cy="4525962"/>
          </a:xfrm>
        </p:spPr>
        <p:txBody>
          <a:bodyPr/>
          <a:lstStyle/>
          <a:p>
            <a:endParaRPr lang="ru-RU" altLang="ru-RU" smtClean="0"/>
          </a:p>
        </p:txBody>
      </p:sp>
      <p:pic>
        <p:nvPicPr>
          <p:cNvPr id="512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671638"/>
            <a:ext cx="8351838" cy="520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6" name="Picture 4" descr="http://chess-in-school.org/images/tini/2017_06/9b7a3bd81d508253e6861a7c43dd9ee7_8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1" y="3296442"/>
            <a:ext cx="5375895" cy="3577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519910" y="2060848"/>
            <a:ext cx="36358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УМК «</a:t>
            </a:r>
            <a:r>
              <a:rPr lang="ru-RU" dirty="0"/>
              <a:t>Шахматы в школе. 1-4 классы» Э.Э. Уманской, Е.А. Прудниковой, Е.И. </a:t>
            </a:r>
            <a:r>
              <a:rPr lang="ru-RU" dirty="0" smtClean="0"/>
              <a:t>Волковой.</a:t>
            </a:r>
            <a:r>
              <a:rPr lang="ru-RU" dirty="0"/>
              <a:t> </a:t>
            </a: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5472410" cy="2797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 descr="\\Natalia\обмен\ИКАРТС Н.А\Доклад Чекановой\Без названия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3056"/>
            <a:ext cx="3784204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64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Число участников школьного этапа ВОШ</a:t>
            </a:r>
            <a:endParaRPr lang="ru-RU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2058987"/>
            <a:ext cx="7848872" cy="4709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755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Муниципальный этап ВОШ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25" y="1687994"/>
            <a:ext cx="8422289" cy="5053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0751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908720"/>
            <a:ext cx="8229600" cy="86409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Неоднократные победители и призёры муниципального этапа ВОШ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969750"/>
            <a:ext cx="8856984" cy="4525963"/>
          </a:xfrm>
        </p:spPr>
        <p:txBody>
          <a:bodyPr/>
          <a:lstStyle/>
          <a:p>
            <a:r>
              <a:rPr lang="ru-RU" b="1" dirty="0" smtClean="0"/>
              <a:t>Шутова </a:t>
            </a:r>
            <a:r>
              <a:rPr lang="ru-RU" b="1" dirty="0"/>
              <a:t>Анастасия,</a:t>
            </a:r>
            <a:r>
              <a:rPr lang="ru-RU" dirty="0"/>
              <a:t> </a:t>
            </a:r>
            <a:r>
              <a:rPr lang="ru-RU" b="1" dirty="0" smtClean="0"/>
              <a:t>8 класс СШ №6</a:t>
            </a:r>
          </a:p>
          <a:p>
            <a:pPr lvl="1"/>
            <a:r>
              <a:rPr lang="ru-RU" dirty="0" smtClean="0"/>
              <a:t>победитель </a:t>
            </a:r>
            <a:r>
              <a:rPr lang="ru-RU" dirty="0"/>
              <a:t>по литературе, русскому языку, </a:t>
            </a:r>
            <a:r>
              <a:rPr lang="ru-RU" dirty="0" smtClean="0"/>
              <a:t>информатике;</a:t>
            </a:r>
          </a:p>
          <a:p>
            <a:pPr lvl="1"/>
            <a:r>
              <a:rPr lang="ru-RU" dirty="0" smtClean="0"/>
              <a:t>призёр </a:t>
            </a:r>
            <a:r>
              <a:rPr lang="ru-RU" dirty="0"/>
              <a:t>по английскому языку, физике, химии, истории, географии.</a:t>
            </a:r>
          </a:p>
          <a:p>
            <a:r>
              <a:rPr lang="ru-RU" b="1" dirty="0"/>
              <a:t>Шувалова Любовь, </a:t>
            </a:r>
            <a:r>
              <a:rPr lang="ru-RU" b="1" dirty="0" smtClean="0"/>
              <a:t>11 класс лицей </a:t>
            </a:r>
            <a:r>
              <a:rPr lang="ru-RU" b="1" dirty="0"/>
              <a:t>№</a:t>
            </a:r>
            <a:r>
              <a:rPr lang="ru-RU" b="1" dirty="0" smtClean="0"/>
              <a:t>1</a:t>
            </a:r>
          </a:p>
          <a:p>
            <a:pPr lvl="1"/>
            <a:r>
              <a:rPr lang="ru-RU" dirty="0" smtClean="0"/>
              <a:t>победитель </a:t>
            </a:r>
            <a:r>
              <a:rPr lang="ru-RU" dirty="0"/>
              <a:t>по информатике, биологии, </a:t>
            </a:r>
            <a:r>
              <a:rPr lang="ru-RU" dirty="0" smtClean="0"/>
              <a:t>искусству; </a:t>
            </a:r>
          </a:p>
          <a:p>
            <a:pPr lvl="1"/>
            <a:r>
              <a:rPr lang="ru-RU" dirty="0" smtClean="0"/>
              <a:t>призёр </a:t>
            </a:r>
            <a:r>
              <a:rPr lang="ru-RU" dirty="0"/>
              <a:t>по математике, русскому языку и литературе. </a:t>
            </a:r>
          </a:p>
        </p:txBody>
      </p:sp>
    </p:spTree>
    <p:extLst>
      <p:ext uri="{BB962C8B-B14F-4D97-AF65-F5344CB8AC3E}">
        <p14:creationId xmlns:p14="http://schemas.microsoft.com/office/powerpoint/2010/main" val="209458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20" y="1601416"/>
            <a:ext cx="8760973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237928" y="908720"/>
            <a:ext cx="7906072" cy="115212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Рейтинг школ по количеству призовых мест в муниципальном этапе ВОШ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457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9"/>
          <a:stretch/>
        </p:blipFill>
        <p:spPr bwMode="auto">
          <a:xfrm>
            <a:off x="61760" y="1794251"/>
            <a:ext cx="9082240" cy="5063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908720"/>
            <a:ext cx="7509520" cy="122413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Количество участников и призовых мест по предметам в муниципальном этапе ВОШ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914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Победители и призёры регионального этапа ВОШ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969750"/>
            <a:ext cx="9324528" cy="4525963"/>
          </a:xfrm>
        </p:spPr>
        <p:txBody>
          <a:bodyPr/>
          <a:lstStyle/>
          <a:p>
            <a:r>
              <a:rPr lang="ru-RU" sz="2400" b="1" dirty="0" err="1"/>
              <a:t>Уракина</a:t>
            </a:r>
            <a:r>
              <a:rPr lang="ru-RU" sz="2400" b="1" dirty="0"/>
              <a:t> Екатерина, </a:t>
            </a:r>
            <a:r>
              <a:rPr lang="ru-RU" sz="2400" b="1" dirty="0" smtClean="0"/>
              <a:t>10 класс </a:t>
            </a:r>
            <a:r>
              <a:rPr lang="ru-RU" sz="2400" b="1" dirty="0"/>
              <a:t>СШ №3, </a:t>
            </a:r>
            <a:r>
              <a:rPr lang="ru-RU" sz="2400" dirty="0" smtClean="0"/>
              <a:t>победитель по </a:t>
            </a:r>
            <a:r>
              <a:rPr lang="ru-RU" sz="2400" dirty="0"/>
              <a:t>праву и </a:t>
            </a:r>
            <a:r>
              <a:rPr lang="ru-RU" sz="2400" dirty="0" smtClean="0"/>
              <a:t>призёр </a:t>
            </a:r>
            <a:r>
              <a:rPr lang="ru-RU" sz="2400" dirty="0"/>
              <a:t>по обществознанию (учитель Смирнова </a:t>
            </a:r>
            <a:r>
              <a:rPr lang="ru-RU" sz="2400" dirty="0" smtClean="0"/>
              <a:t>М.Ю.);</a:t>
            </a:r>
            <a:endParaRPr lang="ru-RU" sz="2400" dirty="0"/>
          </a:p>
          <a:p>
            <a:r>
              <a:rPr lang="ru-RU" sz="2400" b="1" dirty="0" smtClean="0"/>
              <a:t>Кузнецова </a:t>
            </a:r>
            <a:r>
              <a:rPr lang="ru-RU" sz="2400" b="1" dirty="0"/>
              <a:t>Юлия, </a:t>
            </a:r>
            <a:r>
              <a:rPr lang="ru-RU" sz="2400" b="1" dirty="0" smtClean="0"/>
              <a:t>11 класс лицей </a:t>
            </a:r>
            <a:r>
              <a:rPr lang="ru-RU" sz="2400" b="1" dirty="0"/>
              <a:t>№</a:t>
            </a:r>
            <a:r>
              <a:rPr lang="ru-RU" sz="2400" b="1" dirty="0" smtClean="0"/>
              <a:t>1</a:t>
            </a:r>
            <a:r>
              <a:rPr lang="ru-RU" sz="2400" dirty="0" smtClean="0"/>
              <a:t>, призёр </a:t>
            </a:r>
            <a:r>
              <a:rPr lang="ru-RU" sz="2400" dirty="0"/>
              <a:t>по праву и обществознанию (учитель Смирнова М.Ю</a:t>
            </a:r>
            <a:r>
              <a:rPr lang="ru-RU" sz="2400" dirty="0" smtClean="0"/>
              <a:t>.); </a:t>
            </a:r>
            <a:endParaRPr lang="ru-RU" sz="2400" dirty="0"/>
          </a:p>
          <a:p>
            <a:r>
              <a:rPr lang="ru-RU" sz="2400" b="1" dirty="0" err="1"/>
              <a:t>Чичикина</a:t>
            </a:r>
            <a:r>
              <a:rPr lang="ru-RU" sz="2400" b="1" dirty="0"/>
              <a:t> </a:t>
            </a:r>
            <a:r>
              <a:rPr lang="ru-RU" sz="2400" b="1" dirty="0" smtClean="0"/>
              <a:t>Вероника, 10 класс лицей </a:t>
            </a:r>
            <a:r>
              <a:rPr lang="ru-RU" sz="2400" b="1" dirty="0"/>
              <a:t>№</a:t>
            </a:r>
            <a:r>
              <a:rPr lang="ru-RU" sz="2400" b="1" dirty="0" smtClean="0"/>
              <a:t>1, </a:t>
            </a:r>
            <a:r>
              <a:rPr lang="ru-RU" sz="2400" dirty="0" smtClean="0"/>
              <a:t>призёр по </a:t>
            </a:r>
            <a:r>
              <a:rPr lang="ru-RU" sz="2400" dirty="0"/>
              <a:t>литературе </a:t>
            </a:r>
            <a:r>
              <a:rPr lang="ru-RU" sz="2400" dirty="0" smtClean="0"/>
              <a:t> (</a:t>
            </a:r>
            <a:r>
              <a:rPr lang="ru-RU" sz="2400" dirty="0"/>
              <a:t>учитель Полторацкая </a:t>
            </a:r>
            <a:r>
              <a:rPr lang="ru-RU" sz="2400" dirty="0" smtClean="0"/>
              <a:t>Л.С.); </a:t>
            </a:r>
            <a:endParaRPr lang="ru-RU" sz="2400" dirty="0"/>
          </a:p>
          <a:p>
            <a:r>
              <a:rPr lang="ru-RU" sz="2400" b="1" dirty="0" err="1"/>
              <a:t>Яндиева</a:t>
            </a:r>
            <a:r>
              <a:rPr lang="ru-RU" sz="2400" b="1" dirty="0"/>
              <a:t> </a:t>
            </a:r>
            <a:r>
              <a:rPr lang="ru-RU" sz="2400" b="1" dirty="0" err="1" smtClean="0"/>
              <a:t>Мариэтта</a:t>
            </a:r>
            <a:r>
              <a:rPr lang="ru-RU" sz="2400" b="1" dirty="0" smtClean="0"/>
              <a:t>, 11 класс Левобережная школа</a:t>
            </a:r>
            <a:r>
              <a:rPr lang="ru-RU" sz="2400" dirty="0" smtClean="0"/>
              <a:t>, призёр по </a:t>
            </a:r>
            <a:r>
              <a:rPr lang="ru-RU" sz="2400" dirty="0"/>
              <a:t>русскому </a:t>
            </a:r>
            <a:r>
              <a:rPr lang="ru-RU" sz="2400" dirty="0" smtClean="0"/>
              <a:t>языку (</a:t>
            </a:r>
            <a:r>
              <a:rPr lang="ru-RU" sz="2400" dirty="0"/>
              <a:t>учитель Смирнова </a:t>
            </a:r>
            <a:r>
              <a:rPr lang="ru-RU" sz="2400" dirty="0" smtClean="0"/>
              <a:t>С.К.);</a:t>
            </a:r>
            <a:endParaRPr lang="ru-RU" sz="2400" dirty="0"/>
          </a:p>
          <a:p>
            <a:r>
              <a:rPr lang="ru-RU" sz="2400" b="1" dirty="0"/>
              <a:t>Шаранов </a:t>
            </a:r>
            <a:r>
              <a:rPr lang="ru-RU" sz="2400" b="1" dirty="0" smtClean="0"/>
              <a:t>Кирилл, 11 класс Левобережная школа,</a:t>
            </a:r>
            <a:r>
              <a:rPr lang="ru-RU" sz="2400" dirty="0" smtClean="0"/>
              <a:t> призёр по </a:t>
            </a:r>
            <a:r>
              <a:rPr lang="ru-RU" sz="2400" dirty="0"/>
              <a:t>географии </a:t>
            </a:r>
            <a:r>
              <a:rPr lang="ru-RU" sz="2400" dirty="0" smtClean="0"/>
              <a:t>(</a:t>
            </a:r>
            <a:r>
              <a:rPr lang="ru-RU" sz="2400" dirty="0"/>
              <a:t>учитель Фомина </a:t>
            </a:r>
            <a:r>
              <a:rPr lang="ru-RU" sz="2400" dirty="0" smtClean="0"/>
              <a:t>В.В.);</a:t>
            </a:r>
            <a:endParaRPr lang="ru-RU" sz="2400" dirty="0"/>
          </a:p>
          <a:p>
            <a:r>
              <a:rPr lang="ru-RU" sz="2400" b="1" dirty="0" err="1"/>
              <a:t>Чиликов</a:t>
            </a:r>
            <a:r>
              <a:rPr lang="ru-RU" sz="2400" b="1" dirty="0"/>
              <a:t> </a:t>
            </a:r>
            <a:r>
              <a:rPr lang="ru-RU" sz="2400" b="1" dirty="0" smtClean="0"/>
              <a:t>Евгений, 11 класс </a:t>
            </a:r>
            <a:r>
              <a:rPr lang="ru-RU" sz="2400" b="1" dirty="0"/>
              <a:t>СШ №</a:t>
            </a:r>
            <a:r>
              <a:rPr lang="ru-RU" sz="2400" b="1" dirty="0" smtClean="0"/>
              <a:t>3, </a:t>
            </a:r>
            <a:r>
              <a:rPr lang="ru-RU" sz="2400" dirty="0" smtClean="0"/>
              <a:t>призёр по ОБЖ (</a:t>
            </a:r>
            <a:r>
              <a:rPr lang="ru-RU" sz="2400" dirty="0"/>
              <a:t>учитель </a:t>
            </a:r>
            <a:r>
              <a:rPr lang="ru-RU" sz="2400" dirty="0" err="1"/>
              <a:t>Терюкова</a:t>
            </a:r>
            <a:r>
              <a:rPr lang="ru-RU" sz="2400" dirty="0"/>
              <a:t> </a:t>
            </a:r>
            <a:r>
              <a:rPr lang="ru-RU" sz="2400" dirty="0" smtClean="0"/>
              <a:t>Ю.В.).</a:t>
            </a:r>
            <a:endParaRPr lang="ru-RU" sz="24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688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3" y="836712"/>
            <a:ext cx="4565179" cy="3047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836712"/>
            <a:ext cx="3027621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40152" y="5404574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Астахова Елена </a:t>
            </a:r>
            <a:r>
              <a:rPr lang="ru-RU" dirty="0" err="1" smtClean="0"/>
              <a:t>Алиевна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66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4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60"/>
          <a:stretch/>
        </p:blipFill>
        <p:spPr bwMode="auto">
          <a:xfrm>
            <a:off x="59505" y="1556793"/>
            <a:ext cx="3576391" cy="2029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16"/>
          <a:stretch/>
        </p:blipFill>
        <p:spPr bwMode="auto">
          <a:xfrm>
            <a:off x="4097532" y="3933056"/>
            <a:ext cx="5046468" cy="292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" y="3933056"/>
            <a:ext cx="3899564" cy="292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3" b="5654"/>
          <a:stretch/>
        </p:blipFill>
        <p:spPr bwMode="auto">
          <a:xfrm>
            <a:off x="4139952" y="822198"/>
            <a:ext cx="4940562" cy="3042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180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900" dirty="0" smtClean="0"/>
              <a:t>Достижения обучающихся ТМР</a:t>
            </a:r>
            <a:endParaRPr lang="ru-RU" sz="29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467" y="1772816"/>
            <a:ext cx="9036496" cy="4525963"/>
          </a:xfrm>
        </p:spPr>
        <p:txBody>
          <a:bodyPr/>
          <a:lstStyle/>
          <a:p>
            <a:r>
              <a:rPr lang="ru-RU" sz="2400" dirty="0" err="1"/>
              <a:t>Яндиева</a:t>
            </a:r>
            <a:r>
              <a:rPr lang="ru-RU" sz="2400" dirty="0"/>
              <a:t> </a:t>
            </a:r>
            <a:r>
              <a:rPr lang="ru-RU" sz="2400" dirty="0" err="1"/>
              <a:t>Мариэтта</a:t>
            </a:r>
            <a:r>
              <a:rPr lang="ru-RU" sz="2400" dirty="0"/>
              <a:t>, </a:t>
            </a:r>
            <a:r>
              <a:rPr lang="ru-RU" sz="2400" dirty="0" smtClean="0"/>
              <a:t>11 класс </a:t>
            </a:r>
            <a:r>
              <a:rPr lang="ru-RU" sz="2400" dirty="0"/>
              <a:t>Левобережной СШ  (учитель Смирнова С.К</a:t>
            </a:r>
            <a:r>
              <a:rPr lang="ru-RU" sz="2400" dirty="0" smtClean="0"/>
              <a:t>.),-</a:t>
            </a:r>
            <a:r>
              <a:rPr lang="ru-RU" sz="2400" dirty="0"/>
              <a:t> </a:t>
            </a:r>
            <a:r>
              <a:rPr lang="ru-RU" sz="2400" dirty="0" smtClean="0"/>
              <a:t>призёр </a:t>
            </a:r>
            <a:r>
              <a:rPr lang="ru-RU" sz="2400" dirty="0"/>
              <a:t>XI</a:t>
            </a:r>
            <a:r>
              <a:rPr lang="en-US" sz="2400" dirty="0"/>
              <a:t>V</a:t>
            </a:r>
            <a:r>
              <a:rPr lang="ru-RU" sz="2400" dirty="0"/>
              <a:t> областных юношеских «Филологических </a:t>
            </a:r>
            <a:r>
              <a:rPr lang="ru-RU" sz="2400" dirty="0" smtClean="0"/>
              <a:t>чтений» </a:t>
            </a:r>
            <a:r>
              <a:rPr lang="ru-RU" sz="2400" dirty="0"/>
              <a:t>имени Н.Н. </a:t>
            </a:r>
            <a:r>
              <a:rPr lang="ru-RU" sz="2400" dirty="0" err="1" smtClean="0"/>
              <a:t>Пайкова</a:t>
            </a:r>
            <a:r>
              <a:rPr lang="ru-RU" sz="2400" dirty="0" smtClean="0"/>
              <a:t>; </a:t>
            </a:r>
          </a:p>
          <a:p>
            <a:r>
              <a:rPr lang="ru-RU" sz="2400" dirty="0" smtClean="0"/>
              <a:t>Команда </a:t>
            </a:r>
            <a:r>
              <a:rPr lang="ru-RU" sz="2400" dirty="0"/>
              <a:t>учащихся 8 класса лицея №</a:t>
            </a:r>
            <a:r>
              <a:rPr lang="ru-RU" sz="2400" dirty="0" smtClean="0"/>
              <a:t>1, учитель </a:t>
            </a:r>
            <a:r>
              <a:rPr lang="ru-RU" sz="2400" dirty="0" err="1"/>
              <a:t>Белорусова</a:t>
            </a:r>
            <a:r>
              <a:rPr lang="ru-RU" sz="2400" dirty="0"/>
              <a:t> Г.И</a:t>
            </a:r>
            <a:r>
              <a:rPr lang="ru-RU" sz="2400" dirty="0" smtClean="0"/>
              <a:t>., - призёр (3 место) </a:t>
            </a:r>
            <a:r>
              <a:rPr lang="ru-RU" sz="2400" dirty="0"/>
              <a:t>Интернет-проекта «Занимательная физика</a:t>
            </a:r>
            <a:r>
              <a:rPr lang="ru-RU" sz="2400" dirty="0" smtClean="0"/>
              <a:t>»; </a:t>
            </a:r>
            <a:endParaRPr lang="ru-RU" sz="2400" dirty="0"/>
          </a:p>
          <a:p>
            <a:r>
              <a:rPr lang="ru-RU" sz="2400" dirty="0"/>
              <a:t>К</a:t>
            </a:r>
            <a:r>
              <a:rPr lang="ru-RU" sz="2400" dirty="0" smtClean="0"/>
              <a:t>оманда 5-6 </a:t>
            </a:r>
            <a:r>
              <a:rPr lang="ru-RU" sz="2400" dirty="0"/>
              <a:t>классов СШ №4 «ЦО» (учитель Яичкова С.А.) и две команды учащихся 7 и 9 классов </a:t>
            </a:r>
            <a:r>
              <a:rPr lang="ru-RU" sz="2400" dirty="0" err="1"/>
              <a:t>Ченцевской</a:t>
            </a:r>
            <a:r>
              <a:rPr lang="ru-RU" sz="2400" dirty="0"/>
              <a:t> СШ (учитель Соколова В.А</a:t>
            </a:r>
            <a:r>
              <a:rPr lang="ru-RU" sz="2400" dirty="0" smtClean="0"/>
              <a:t>.) – дипломанты Интернет-проекта </a:t>
            </a:r>
            <a:r>
              <a:rPr lang="ru-RU" sz="2400" dirty="0"/>
              <a:t>«Занимательная физика</a:t>
            </a:r>
            <a:r>
              <a:rPr lang="ru-RU" sz="2400" dirty="0" smtClean="0"/>
              <a:t>»; </a:t>
            </a:r>
          </a:p>
          <a:p>
            <a:r>
              <a:rPr lang="ru-RU" sz="2400" dirty="0"/>
              <a:t>К</a:t>
            </a:r>
            <a:r>
              <a:rPr lang="ru-RU" sz="2400" dirty="0" smtClean="0"/>
              <a:t>оманда обучающихся 10-11 классов СШ </a:t>
            </a:r>
            <a:r>
              <a:rPr lang="ru-RU" sz="2400" dirty="0"/>
              <a:t>№6 </a:t>
            </a:r>
            <a:r>
              <a:rPr lang="ru-RU" sz="2400" dirty="0" smtClean="0"/>
              <a:t>- (</a:t>
            </a:r>
            <a:r>
              <a:rPr lang="ru-RU" sz="2400" dirty="0"/>
              <a:t>руководитель </a:t>
            </a:r>
            <a:r>
              <a:rPr lang="ru-RU" sz="2400" dirty="0" err="1"/>
              <a:t>Сильнова</a:t>
            </a:r>
            <a:r>
              <a:rPr lang="ru-RU" sz="2400" dirty="0"/>
              <a:t> Т.Н</a:t>
            </a:r>
            <a:r>
              <a:rPr lang="ru-RU" sz="2400" dirty="0" smtClean="0"/>
              <a:t>.) - 1 </a:t>
            </a:r>
            <a:r>
              <a:rPr lang="ru-RU" sz="2400" dirty="0"/>
              <a:t>место в </a:t>
            </a:r>
            <a:r>
              <a:rPr lang="en-US" sz="2400" dirty="0"/>
              <a:t>XXVII</a:t>
            </a:r>
            <a:r>
              <a:rPr lang="ru-RU" sz="2400" dirty="0"/>
              <a:t> областной олимпиаде школьников по педагогике </a:t>
            </a:r>
            <a:r>
              <a:rPr lang="ru-RU" sz="2400" dirty="0" smtClean="0"/>
              <a:t>.</a:t>
            </a:r>
            <a:endParaRPr lang="ru-RU" sz="24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289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908050"/>
            <a:ext cx="8964488" cy="86518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 smtClean="0"/>
              <a:t>Ассигнования по разделу «Образование» </a:t>
            </a:r>
            <a:r>
              <a:rPr lang="ru-RU" sz="2700" dirty="0" smtClean="0"/>
              <a:t>(в тыс. рублей)</a:t>
            </a:r>
            <a:endParaRPr lang="ru-RU" sz="27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5373151"/>
              </p:ext>
            </p:extLst>
          </p:nvPr>
        </p:nvGraphicFramePr>
        <p:xfrm>
          <a:off x="107504" y="2132856"/>
          <a:ext cx="8928997" cy="4375963"/>
        </p:xfrm>
        <a:graphic>
          <a:graphicData uri="http://schemas.openxmlformats.org/drawingml/2006/table">
            <a:tbl>
              <a:tblPr/>
              <a:tblGrid>
                <a:gridCol w="2155830"/>
                <a:gridCol w="1061826"/>
                <a:gridCol w="1045738"/>
                <a:gridCol w="804413"/>
                <a:gridCol w="772238"/>
                <a:gridCol w="772238"/>
                <a:gridCol w="772238"/>
                <a:gridCol w="772238"/>
                <a:gridCol w="772238"/>
              </a:tblGrid>
              <a:tr h="351755"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effectLst/>
                          <a:latin typeface="Arial Cyr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effectLst/>
                          <a:latin typeface="Arial Cyr"/>
                        </a:rPr>
                        <a:t>2016</a:t>
                      </a:r>
                      <a:endParaRPr lang="ru-RU" sz="2000" b="0" i="0" u="none" strike="noStrike" dirty="0">
                        <a:effectLst/>
                        <a:latin typeface="Arial Cyr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2000" b="0" i="0" u="none" strike="noStrike" dirty="0">
                        <a:effectLst/>
                        <a:latin typeface="Arial Cyr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2000" b="0" i="0" u="none" strike="noStrike" dirty="0">
                        <a:effectLst/>
                        <a:latin typeface="Arial Cyr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2000" b="0" i="0" u="none" strike="noStrike" dirty="0">
                        <a:effectLst/>
                        <a:latin typeface="Arial Cyr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>
                          <a:effectLst/>
                          <a:latin typeface="Arial Cyr"/>
                        </a:rPr>
                        <a:t>2017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2000" b="0" i="0" u="none" strike="noStrike" dirty="0">
                        <a:effectLst/>
                        <a:latin typeface="Arial Cyr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2000" b="0" i="0" u="none" strike="noStrike" dirty="0">
                        <a:effectLst/>
                        <a:latin typeface="Arial Cyr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2000" b="0" i="0" u="none" strike="noStrike" dirty="0">
                        <a:effectLst/>
                        <a:latin typeface="Arial Cyr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31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>
                          <a:effectLst/>
                          <a:latin typeface="Arial Cyr"/>
                        </a:rPr>
                        <a:t>ОБ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>
                          <a:effectLst/>
                          <a:latin typeface="Arial Cyr"/>
                        </a:rPr>
                        <a:t>МБ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>
                          <a:effectLst/>
                          <a:latin typeface="Arial Cyr"/>
                        </a:rPr>
                        <a:t>ФБ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>
                          <a:effectLst/>
                          <a:latin typeface="Arial Cyr"/>
                        </a:rPr>
                        <a:t>Всего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>
                          <a:effectLst/>
                          <a:latin typeface="Arial Cyr"/>
                        </a:rPr>
                        <a:t>ОБ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>
                          <a:effectLst/>
                          <a:latin typeface="Arial Cyr"/>
                        </a:rPr>
                        <a:t>МБ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>
                          <a:effectLst/>
                          <a:latin typeface="Arial Cyr"/>
                        </a:rPr>
                        <a:t>ФБ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>
                          <a:effectLst/>
                          <a:latin typeface="Arial Cyr"/>
                        </a:rPr>
                        <a:t>Всего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675370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 dirty="0">
                          <a:effectLst/>
                          <a:latin typeface="Arial Cyr"/>
                        </a:rPr>
                        <a:t>Дошкольные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Arial Cyr"/>
                        </a:rPr>
                        <a:t>213096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Arial Cyr"/>
                        </a:rPr>
                        <a:t>109443,2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Arial Cyr"/>
                        </a:rPr>
                        <a:t>770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Arial Cyr"/>
                        </a:rPr>
                        <a:t>323309,2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Arial Cyr"/>
                        </a:rPr>
                        <a:t>203572,6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Arial Cyr"/>
                        </a:rPr>
                        <a:t>125463,8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Arial Cyr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Arial Cyr"/>
                        </a:rPr>
                        <a:t>329036,4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738685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 dirty="0" err="1" smtClean="0">
                          <a:effectLst/>
                          <a:latin typeface="Arial Cyr"/>
                        </a:rPr>
                        <a:t>Общеобразова</a:t>
                      </a:r>
                      <a:r>
                        <a:rPr lang="ru-RU" sz="2000" b="0" i="0" u="none" strike="noStrike" dirty="0" smtClean="0">
                          <a:effectLst/>
                          <a:latin typeface="Arial Cyr"/>
                        </a:rPr>
                        <a:t>-тельные</a:t>
                      </a:r>
                      <a:endParaRPr lang="ru-RU" sz="2000" b="0" i="0" u="none" strike="noStrike" dirty="0">
                        <a:effectLst/>
                        <a:latin typeface="Arial Cyr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Arial Cyr"/>
                        </a:rPr>
                        <a:t>340275,5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Arial Cyr"/>
                        </a:rPr>
                        <a:t>90988,1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Arial Cyr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Arial Cyr"/>
                        </a:rPr>
                        <a:t>431263,6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Arial Cyr"/>
                        </a:rPr>
                        <a:t>294992,6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Arial Cyr"/>
                        </a:rPr>
                        <a:t>96391,7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Arial Cyr"/>
                        </a:rPr>
                        <a:t>767,9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Arial Cyr"/>
                        </a:rPr>
                        <a:t>392152,2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626255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 dirty="0" smtClean="0">
                          <a:effectLst/>
                          <a:latin typeface="Arial Cyr"/>
                        </a:rPr>
                        <a:t>Дополнительное </a:t>
                      </a:r>
                      <a:r>
                        <a:rPr lang="ru-RU" sz="2000" b="0" i="0" u="none" strike="noStrike" dirty="0">
                          <a:effectLst/>
                          <a:latin typeface="Arial Cyr"/>
                        </a:rPr>
                        <a:t>образование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Arial Cyr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Arial Cyr"/>
                        </a:rPr>
                        <a:t>97472,8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Arial Cyr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Arial Cyr"/>
                        </a:rPr>
                        <a:t>97472,8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Arial Cyr"/>
                        </a:rPr>
                        <a:t>1678,9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Arial Cyr"/>
                        </a:rPr>
                        <a:t>85761,3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Arial Cyr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Arial Cyr"/>
                        </a:rPr>
                        <a:t>87440,2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590949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 dirty="0">
                          <a:effectLst/>
                          <a:latin typeface="Arial Cyr"/>
                        </a:rPr>
                        <a:t>Прочие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Arial Cyr"/>
                        </a:rPr>
                        <a:t>20761,8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Arial Cyr"/>
                        </a:rPr>
                        <a:t>23722,3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Arial Cyr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Arial Cyr"/>
                        </a:rPr>
                        <a:t>44484,1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Arial Cyr"/>
                        </a:rPr>
                        <a:t>9855,5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Arial Cyr"/>
                        </a:rPr>
                        <a:t>29128,4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Arial Cyr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Arial Cyr"/>
                        </a:rPr>
                        <a:t>38983,9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569843"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 dirty="0">
                          <a:effectLst/>
                          <a:latin typeface="Arial Cyr"/>
                        </a:rPr>
                        <a:t>ИТОГО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Arial Cyr"/>
                        </a:rPr>
                        <a:t>574133,3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Arial Cyr"/>
                        </a:rPr>
                        <a:t>321626,4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Arial Cyr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Arial Cyr"/>
                        </a:rPr>
                        <a:t>896529,7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Arial Cyr"/>
                        </a:rPr>
                        <a:t>510099,6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Arial Cyr"/>
                        </a:rPr>
                        <a:t>336745,2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Arial Cyr"/>
                        </a:rPr>
                        <a:t>767,9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Arial Cyr"/>
                        </a:rPr>
                        <a:t>847612,7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Диаграмма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6" t="12805" r="1361" b="5180"/>
          <a:stretch>
            <a:fillRect/>
          </a:stretch>
        </p:blipFill>
        <p:spPr bwMode="auto">
          <a:xfrm>
            <a:off x="899592" y="1988840"/>
            <a:ext cx="7632848" cy="486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908720"/>
            <a:ext cx="7509520" cy="1224136"/>
          </a:xfrm>
        </p:spPr>
        <p:txBody>
          <a:bodyPr>
            <a:normAutofit fontScale="90000"/>
          </a:bodyPr>
          <a:lstStyle/>
          <a:p>
            <a:r>
              <a:rPr lang="ru-RU" dirty="0"/>
              <a:t>Ч</a:t>
            </a:r>
            <a:r>
              <a:rPr lang="ru-RU" dirty="0" smtClean="0"/>
              <a:t>исленность участников муниципальных олимпиад для обучающихся 4,5,6 классов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892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user\Documents\издательская деятельность\Вестник\2017\Выпуск №2\IMG_20170427_1349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196752"/>
            <a:ext cx="3843903" cy="4937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95" r="8061"/>
          <a:stretch>
            <a:fillRect/>
          </a:stretch>
        </p:blipFill>
        <p:spPr bwMode="auto">
          <a:xfrm>
            <a:off x="-1" y="836712"/>
            <a:ext cx="5006747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3781780"/>
            <a:ext cx="5006747" cy="307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446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ГИА 9 класс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8635384"/>
              </p:ext>
            </p:extLst>
          </p:nvPr>
        </p:nvGraphicFramePr>
        <p:xfrm>
          <a:off x="323528" y="2348880"/>
          <a:ext cx="8568951" cy="330186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4100647"/>
                <a:gridCol w="1117076"/>
                <a:gridCol w="1117076"/>
                <a:gridCol w="1117076"/>
                <a:gridCol w="1117076"/>
              </a:tblGrid>
              <a:tr h="830612">
                <a:tc>
                  <a:txBody>
                    <a:bodyPr/>
                    <a:lstStyle/>
                    <a:p>
                      <a:pPr algn="l"/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Показатель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2014 год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2015 год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2016 год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2017 год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935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 допущено к аттестации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1,6 %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1,9 %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1,5%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2,6 %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935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Получили документ об образовании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99,8%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97,9%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99,6%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99,9 </a:t>
                      </a: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7366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Оставлено на повторный курс обучения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1,8 %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1,7%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1,5%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2,2%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7888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Получили аттестаты об основном общем образовании особого образца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1,8%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2,9%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3,4%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2,8%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9096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908720"/>
            <a:ext cx="7941568" cy="86409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Выбор предметов для сдачи на ОГЭ</a:t>
            </a:r>
            <a:endParaRPr lang="ru-RU" dirty="0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54" y="1844824"/>
            <a:ext cx="8355293" cy="501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642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908720"/>
            <a:ext cx="7869560" cy="86409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Динамика </a:t>
            </a:r>
            <a:r>
              <a:rPr lang="ru-RU" dirty="0" err="1" smtClean="0"/>
              <a:t>справляемости</a:t>
            </a:r>
            <a:r>
              <a:rPr lang="ru-RU" dirty="0" smtClean="0"/>
              <a:t> </a:t>
            </a:r>
            <a:r>
              <a:rPr lang="ru-RU" dirty="0" smtClean="0"/>
              <a:t>(</a:t>
            </a:r>
            <a:r>
              <a:rPr lang="ru-RU" dirty="0" smtClean="0"/>
              <a:t>9 класс)</a:t>
            </a:r>
            <a:endParaRPr lang="ru-RU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0" r="3206"/>
          <a:stretch/>
        </p:blipFill>
        <p:spPr bwMode="auto">
          <a:xfrm>
            <a:off x="107504" y="1844824"/>
            <a:ext cx="4325154" cy="2785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" r="3087"/>
          <a:stretch/>
        </p:blipFill>
        <p:spPr bwMode="auto">
          <a:xfrm>
            <a:off x="4432657" y="3850414"/>
            <a:ext cx="4691858" cy="299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71600" y="4630629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Математика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590454" y="342900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Русский язык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24263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ЕГЭ</a:t>
            </a: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4751012"/>
              </p:ext>
            </p:extLst>
          </p:nvPr>
        </p:nvGraphicFramePr>
        <p:xfrm>
          <a:off x="107505" y="1988840"/>
          <a:ext cx="9000999" cy="304286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944215"/>
                <a:gridCol w="936104"/>
                <a:gridCol w="936104"/>
                <a:gridCol w="936104"/>
                <a:gridCol w="936104"/>
                <a:gridCol w="792088"/>
                <a:gridCol w="864096"/>
                <a:gridCol w="792088"/>
                <a:gridCol w="864096"/>
              </a:tblGrid>
              <a:tr h="72008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ОУ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Русский язык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Обществознание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Биология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Химия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91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91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Результат по региону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73,2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72,4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57,2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59,7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55,6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56,5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54,9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56,2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1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Результат по ТМР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75,9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71,8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60,6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58,2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48,9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57,6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46,8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805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ЕГЭ</a:t>
            </a: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6733787"/>
              </p:ext>
            </p:extLst>
          </p:nvPr>
        </p:nvGraphicFramePr>
        <p:xfrm>
          <a:off x="395536" y="2132856"/>
          <a:ext cx="8280920" cy="252374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074367"/>
                <a:gridCol w="1565239"/>
                <a:gridCol w="1320926"/>
                <a:gridCol w="1204030"/>
                <a:gridCol w="1116358"/>
              </a:tblGrid>
              <a:tr h="16764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ОУ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Математика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(профильный уровень)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География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71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1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Результат по региону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48,6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47,5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59,2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57,2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6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Результат по ТМР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48,6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48,1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941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ЕГЭ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0128114"/>
              </p:ext>
            </p:extLst>
          </p:nvPr>
        </p:nvGraphicFramePr>
        <p:xfrm>
          <a:off x="2" y="1628800"/>
          <a:ext cx="9143998" cy="34701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403646"/>
                <a:gridCol w="864096"/>
                <a:gridCol w="792088"/>
                <a:gridCol w="720080"/>
                <a:gridCol w="864096"/>
                <a:gridCol w="720080"/>
                <a:gridCol w="792088"/>
                <a:gridCol w="792088"/>
                <a:gridCol w="720080"/>
                <a:gridCol w="720080"/>
                <a:gridCol w="755576"/>
              </a:tblGrid>
              <a:tr h="16764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ОУ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Математика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(базовый уровень)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Английский /немецкий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Информа</a:t>
                      </a:r>
                      <a:r>
                        <a:rPr lang="ru-RU" sz="2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-тика</a:t>
                      </a:r>
                      <a:endParaRPr lang="ru-RU" sz="2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Литература</a:t>
                      </a:r>
                      <a:endParaRPr lang="ru-RU" sz="2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Физика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71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2971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Результат по региону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4,4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4,4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71,1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71,8/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64,1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64,2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64,8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59,6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60,7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51,2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53,9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676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Результат по ТМР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4,4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69,7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75,4/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66,5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67,6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59,6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70,9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52,8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55,2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2582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412776"/>
            <a:ext cx="7056784" cy="3744416"/>
          </a:xfrm>
        </p:spPr>
        <p:txBody>
          <a:bodyPr/>
          <a:lstStyle/>
          <a:p>
            <a:r>
              <a:rPr lang="ru-RU" b="1" dirty="0"/>
              <a:t>Тассо </a:t>
            </a:r>
            <a:r>
              <a:rPr lang="ru-RU" b="1" dirty="0" smtClean="0"/>
              <a:t>Елизавета, СШ </a:t>
            </a:r>
            <a:r>
              <a:rPr lang="ru-RU" b="1" dirty="0"/>
              <a:t>№</a:t>
            </a:r>
            <a:r>
              <a:rPr lang="ru-RU" b="1" dirty="0" smtClean="0"/>
              <a:t>6, - </a:t>
            </a:r>
            <a:r>
              <a:rPr lang="ru-RU" dirty="0" smtClean="0"/>
              <a:t>по </a:t>
            </a:r>
            <a:r>
              <a:rPr lang="ru-RU" dirty="0" smtClean="0"/>
              <a:t> русскому языку и литературе</a:t>
            </a:r>
            <a:r>
              <a:rPr lang="ru-RU" dirty="0" smtClean="0"/>
              <a:t>.</a:t>
            </a:r>
          </a:p>
          <a:p>
            <a:r>
              <a:rPr lang="ru-RU" b="1" dirty="0" smtClean="0"/>
              <a:t>Батуева Анастасия, лицей </a:t>
            </a:r>
            <a:r>
              <a:rPr lang="ru-RU" b="1" dirty="0"/>
              <a:t>№</a:t>
            </a:r>
            <a:r>
              <a:rPr lang="ru-RU" b="1" dirty="0" smtClean="0"/>
              <a:t>1,</a:t>
            </a:r>
            <a:r>
              <a:rPr lang="ru-RU" dirty="0" smtClean="0"/>
              <a:t> - </a:t>
            </a:r>
            <a:r>
              <a:rPr lang="ru-RU" dirty="0" smtClean="0"/>
              <a:t>по русскому языку. </a:t>
            </a:r>
            <a:endParaRPr lang="ru-RU" dirty="0" smtClean="0"/>
          </a:p>
          <a:p>
            <a:r>
              <a:rPr lang="ru-RU" b="1" dirty="0" err="1" smtClean="0"/>
              <a:t>Винокурова</a:t>
            </a:r>
            <a:r>
              <a:rPr lang="ru-RU" b="1" dirty="0" smtClean="0"/>
              <a:t> Илона, Левобережная школа, </a:t>
            </a:r>
            <a:r>
              <a:rPr lang="ru-RU" dirty="0" smtClean="0"/>
              <a:t>-  </a:t>
            </a:r>
            <a:r>
              <a:rPr lang="ru-RU" dirty="0"/>
              <a:t>по русскому языку. </a:t>
            </a:r>
          </a:p>
          <a:p>
            <a:endParaRPr lang="ru-RU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265224"/>
            <a:ext cx="3419872" cy="2564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105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ЕГЭ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4274" name="Диаграмма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8" r="-31" b="8867"/>
          <a:stretch>
            <a:fillRect/>
          </a:stretch>
        </p:blipFill>
        <p:spPr bwMode="auto">
          <a:xfrm>
            <a:off x="395536" y="1628800"/>
            <a:ext cx="8748464" cy="523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637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3" y="908050"/>
            <a:ext cx="8805738" cy="865188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Гранты</a:t>
            </a:r>
            <a:endParaRPr lang="ru-RU" dirty="0"/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4091284"/>
              </p:ext>
            </p:extLst>
          </p:nvPr>
        </p:nvGraphicFramePr>
        <p:xfrm>
          <a:off x="179512" y="1700808"/>
          <a:ext cx="8785102" cy="4668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52728"/>
                <a:gridCol w="223237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Гранты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Сумма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  модернизацию организационно-технологической инфраструктуры и обновление фондов школьных библиотек (СШ №3, СШ №6)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по 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80 тыс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</a:rPr>
                        <a:t>рублей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 создание ресурсного центра региональной сети школьных информационно-библиотечных центров (СШ №7 имени адмирала Ф.Ф. Ушакова)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300 тыс. рублей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 реализацию проекта в сфере  оздоровления и отдыха детей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(Центр «Стимул», Центр ДО «Созвездие», </a:t>
                      </a:r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Чёбаковская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СШ, ДЮСШ №1 и ДЮСШ №4) 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165 тыс. 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рублей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 реализацию программы перехода  школы в эффективный режим работы (</a:t>
                      </a:r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Чёбаковская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СШ)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125 тыс. рублей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Проект «Город мастеров» как интерактивная площадка для творческой самореализации и духовно-нравственного воспитания и развития обучающихся» (МУ ДПО «ИОЦ» ТМР).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35 тыс. рублей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" b="3836"/>
          <a:stretch/>
        </p:blipFill>
        <p:spPr bwMode="auto">
          <a:xfrm>
            <a:off x="251520" y="836712"/>
            <a:ext cx="8280920" cy="5958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783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207395"/>
            <a:ext cx="2331043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633" y="842594"/>
            <a:ext cx="5270783" cy="3162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9"/>
          <a:stretch/>
        </p:blipFill>
        <p:spPr bwMode="auto">
          <a:xfrm>
            <a:off x="7339" y="4005064"/>
            <a:ext cx="5114931" cy="2852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01" y="935204"/>
            <a:ext cx="4144753" cy="2068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0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340768"/>
            <a:ext cx="8301608" cy="864096"/>
          </a:xfrm>
        </p:spPr>
        <p:txBody>
          <a:bodyPr>
            <a:normAutofit fontScale="90000"/>
          </a:bodyPr>
          <a:lstStyle/>
          <a:p>
            <a:r>
              <a:rPr lang="ru-RU" altLang="ru-RU" dirty="0"/>
              <a:t>Ключевые установки концепции образовательных стандартов в деятельности школьных библиотек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193" y="2348880"/>
            <a:ext cx="9036496" cy="3930809"/>
          </a:xfrm>
        </p:spPr>
        <p:txBody>
          <a:bodyPr/>
          <a:lstStyle/>
          <a:p>
            <a:pPr eaLnBrk="1" hangingPunct="1">
              <a:buFontTx/>
              <a:buAutoNum type="arabicPeriod"/>
            </a:pPr>
            <a:r>
              <a:rPr lang="ru-RU" altLang="ru-RU" sz="2800" dirty="0"/>
              <a:t>Информационно-методическое обеспечение общеобразовательного процесса.</a:t>
            </a:r>
          </a:p>
          <a:p>
            <a:pPr eaLnBrk="1" hangingPunct="1">
              <a:buFontTx/>
              <a:buAutoNum type="arabicPeriod"/>
            </a:pPr>
            <a:r>
              <a:rPr lang="ru-RU" altLang="ru-RU" sz="2800" dirty="0"/>
              <a:t>Развитие информационной грамотности учащихся, в том числе при организации их проектной деятельности.</a:t>
            </a:r>
          </a:p>
          <a:p>
            <a:pPr eaLnBrk="1" hangingPunct="1">
              <a:buFontTx/>
              <a:buAutoNum type="arabicPeriod"/>
            </a:pPr>
            <a:r>
              <a:rPr lang="ru-RU" altLang="ru-RU" sz="2800" dirty="0"/>
              <a:t>Информационное и методическое обеспечение  построения индивидуальных образовательных маршрутов учащихся.</a:t>
            </a:r>
          </a:p>
          <a:p>
            <a:pPr eaLnBrk="1" hangingPunct="1">
              <a:buFontTx/>
              <a:buAutoNum type="arabicPeriod"/>
            </a:pPr>
            <a:r>
              <a:rPr lang="ru-RU" altLang="ru-RU" sz="2800" dirty="0"/>
              <a:t>Духовно-нравственное развитие и воспитание школьников.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571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4" descr="3_1"/>
          <p:cNvPicPr>
            <a:picLocks noChangeAspect="1" noChangeArrowheads="1"/>
          </p:cNvPicPr>
          <p:nvPr/>
        </p:nvPicPr>
        <p:blipFill>
          <a:blip r:embed="rId2">
            <a:extLst/>
          </a:blip>
          <a:srcRect b="13429"/>
          <a:stretch>
            <a:fillRect/>
          </a:stretch>
        </p:blipFill>
        <p:spPr bwMode="auto">
          <a:xfrm>
            <a:off x="-22069" y="832405"/>
            <a:ext cx="4366598" cy="3024336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 rotWithShape="1">
          <a:blip r:embed="rId3" cstate="print">
            <a:extLst/>
          </a:blip>
          <a:srcRect l="10357" t="13795"/>
          <a:stretch/>
        </p:blipFill>
        <p:spPr bwMode="auto">
          <a:xfrm>
            <a:off x="0" y="4060532"/>
            <a:ext cx="4365630" cy="2798821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369" y="832405"/>
            <a:ext cx="4539557" cy="3026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0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90"/>
          <a:stretch/>
        </p:blipFill>
        <p:spPr bwMode="auto">
          <a:xfrm>
            <a:off x="4617773" y="4035409"/>
            <a:ext cx="4526227" cy="2823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170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71"/>
          <a:stretch/>
        </p:blipFill>
        <p:spPr bwMode="auto">
          <a:xfrm>
            <a:off x="4033731" y="3645025"/>
            <a:ext cx="5092121" cy="3212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8" y="1250652"/>
            <a:ext cx="3893190" cy="5058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732" y="764704"/>
            <a:ext cx="5074816" cy="2721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801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692696"/>
            <a:ext cx="8278688" cy="2590800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dirty="0" smtClean="0"/>
              <a:t>Региональный комплексный проект «</a:t>
            </a:r>
            <a:r>
              <a:rPr lang="ru-RU" sz="2400" dirty="0"/>
              <a:t>Региональная стратегия поддержки школ, работающих в неблагоприятных социальных условиях при переходе в эффективный режим </a:t>
            </a:r>
            <a:r>
              <a:rPr lang="ru-RU" sz="2400" dirty="0" smtClean="0"/>
              <a:t>работы» </a:t>
            </a:r>
            <a:br>
              <a:rPr lang="ru-RU" sz="2400" dirty="0" smtClean="0"/>
            </a:br>
            <a:r>
              <a:rPr lang="ru-RU" sz="2400" dirty="0" smtClean="0"/>
              <a:t>на 2016-17 годы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3356992"/>
            <a:ext cx="8751888" cy="3409528"/>
          </a:xfrm>
        </p:spPr>
        <p:txBody>
          <a:bodyPr/>
          <a:lstStyle/>
          <a:p>
            <a:pPr indent="17463" eaLnBrk="1" hangingPunct="1">
              <a:buFontTx/>
              <a:buNone/>
            </a:pPr>
            <a:r>
              <a:rPr lang="ru-RU" altLang="ru-RU" sz="2800" dirty="0"/>
              <a:t>Цель проекта: повышение качества образовательных результатов обучающихся в школах, функционирующих в неблагоприятных социальных условиях. </a:t>
            </a:r>
            <a:endParaRPr lang="ru-RU" altLang="ru-RU" sz="2800" dirty="0" smtClean="0"/>
          </a:p>
          <a:p>
            <a:pPr indent="17463" eaLnBrk="1" hangingPunct="1">
              <a:buFontTx/>
              <a:buNone/>
            </a:pPr>
            <a:endParaRPr lang="ru-RU" altLang="ru-RU" sz="2800" dirty="0" smtClean="0"/>
          </a:p>
          <a:p>
            <a:pPr indent="17463" eaLnBrk="1" hangingPunct="1">
              <a:buFontTx/>
              <a:buNone/>
            </a:pPr>
            <a:endParaRPr lang="ru-RU" altLang="ru-RU" sz="2800" dirty="0"/>
          </a:p>
          <a:p>
            <a:pPr indent="17463" eaLnBrk="1" hangingPunct="1">
              <a:buFontTx/>
              <a:buNone/>
            </a:pPr>
            <a:endParaRPr lang="ru-RU" altLang="ru-RU" sz="2800" dirty="0"/>
          </a:p>
        </p:txBody>
      </p:sp>
      <p:sp>
        <p:nvSpPr>
          <p:cNvPr id="11268" name="Прямоугольник 2"/>
          <p:cNvSpPr>
            <a:spLocks noChangeArrowheads="1"/>
          </p:cNvSpPr>
          <p:nvPr/>
        </p:nvSpPr>
        <p:spPr bwMode="auto">
          <a:xfrm>
            <a:off x="1907704" y="5384123"/>
            <a:ext cx="42957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ru-RU" dirty="0">
                <a:hlinkClick r:id="rId3"/>
              </a:rPr>
              <a:t>http://www.iro.yar.ru/index.php?id=1869</a:t>
            </a:r>
            <a:r>
              <a:rPr lang="ru-RU" altLang="ru-RU" dirty="0"/>
              <a:t> </a:t>
            </a:r>
          </a:p>
        </p:txBody>
      </p:sp>
      <p:pic>
        <p:nvPicPr>
          <p:cNvPr id="1126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6" t="24451" r="26714" b="22903"/>
          <a:stretch>
            <a:fillRect/>
          </a:stretch>
        </p:blipFill>
        <p:spPr bwMode="auto">
          <a:xfrm>
            <a:off x="838200" y="5193623"/>
            <a:ext cx="841375" cy="75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6876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836712"/>
            <a:ext cx="7509520" cy="864096"/>
          </a:xfrm>
        </p:spPr>
        <p:txBody>
          <a:bodyPr/>
          <a:lstStyle/>
          <a:p>
            <a:r>
              <a:rPr lang="ru-RU" dirty="0" smtClean="0"/>
              <a:t>Шаги к эффективной школе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8382000" cy="531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70447" y="1846445"/>
            <a:ext cx="2664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СШ №4 «Центр образования»</a:t>
            </a:r>
          </a:p>
          <a:p>
            <a:pPr algn="ctr"/>
            <a:r>
              <a:rPr lang="ru-RU" b="1" dirty="0" smtClean="0"/>
              <a:t>Левобережная школа</a:t>
            </a:r>
          </a:p>
          <a:p>
            <a:pPr algn="ctr"/>
            <a:r>
              <a:rPr lang="ru-RU" b="1" dirty="0" err="1" smtClean="0"/>
              <a:t>Чёбаковская</a:t>
            </a:r>
            <a:r>
              <a:rPr lang="ru-RU" b="1" dirty="0" smtClean="0"/>
              <a:t> СШ</a:t>
            </a:r>
          </a:p>
        </p:txBody>
      </p:sp>
      <p:sp>
        <p:nvSpPr>
          <p:cNvPr id="5" name="Овал 4"/>
          <p:cNvSpPr/>
          <p:nvPr/>
        </p:nvSpPr>
        <p:spPr>
          <a:xfrm>
            <a:off x="3038128" y="1628800"/>
            <a:ext cx="2736304" cy="1800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377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5" y="836712"/>
            <a:ext cx="4018825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373" name="Picture 5" descr="http://www.iro.yar.ru/fileadmin/_processed_/csm_050216-tutaev-f07_d97c758e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4" y="3914587"/>
            <a:ext cx="3911293" cy="294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81" name="Picture 13" descr="http://www.iro.yar.ru/fileadmin/_processed_/csm_16-03-17-veb11_92f58ef77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282" y="892418"/>
            <a:ext cx="4445410" cy="296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82" name="Picture 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089" y="3939177"/>
            <a:ext cx="3893795" cy="2920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342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Диаграмма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85" r="-27" b="3398"/>
          <a:stretch>
            <a:fillRect/>
          </a:stretch>
        </p:blipFill>
        <p:spPr bwMode="auto">
          <a:xfrm>
            <a:off x="0" y="3450679"/>
            <a:ext cx="5652120" cy="3407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4" name="Диаграмма 1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1" t="-9875" r="-1003" b="-7023"/>
          <a:stretch/>
        </p:blipFill>
        <p:spPr bwMode="auto">
          <a:xfrm>
            <a:off x="4355976" y="1119490"/>
            <a:ext cx="4355976" cy="2613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134645"/>
            <a:ext cx="2646416" cy="2606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27984" y="796325"/>
            <a:ext cx="4446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Динамика численности детей, посещающих УДО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23450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8" y="836712"/>
            <a:ext cx="4143420" cy="3744416"/>
          </a:xfrm>
          <a:prstGeom prst="rect">
            <a:avLst/>
          </a:prstGeom>
          <a:noFill/>
        </p:spPr>
      </p:pic>
      <p:pic>
        <p:nvPicPr>
          <p:cNvPr id="55298" name="Picture 2" descr="psAOGm4OfZ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91" r="22655"/>
          <a:stretch>
            <a:fillRect/>
          </a:stretch>
        </p:blipFill>
        <p:spPr bwMode="auto">
          <a:xfrm>
            <a:off x="5004048" y="1652804"/>
            <a:ext cx="3829490" cy="5105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158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auto">
          <a:xfrm>
            <a:off x="179512" y="2636838"/>
            <a:ext cx="2736304" cy="1141412"/>
          </a:xfrm>
          <a:prstGeom prst="rect">
            <a:avLst/>
          </a:prstGeom>
          <a:solidFill>
            <a:srgbClr val="ACEFF2"/>
          </a:solidFill>
          <a:ln w="381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anchor="ctr">
            <a:spAutoFit/>
          </a:bodyPr>
          <a:lstStyle/>
          <a:p>
            <a:pPr algn="ctr" eaLnBrk="1" hangingPunct="1">
              <a:defRPr/>
            </a:pPr>
            <a:endParaRPr lang="ru-RU" sz="2000" b="1"/>
          </a:p>
        </p:txBody>
      </p:sp>
      <p:sp>
        <p:nvSpPr>
          <p:cNvPr id="7173" name="TextBox 4"/>
          <p:cNvSpPr txBox="1">
            <a:spLocks noChangeArrowheads="1"/>
          </p:cNvSpPr>
          <p:nvPr/>
        </p:nvSpPr>
        <p:spPr bwMode="auto">
          <a:xfrm>
            <a:off x="287226" y="2699712"/>
            <a:ext cx="2448272" cy="1015663"/>
          </a:xfrm>
          <a:prstGeom prst="rect">
            <a:avLst/>
          </a:prstGeom>
          <a:solidFill>
            <a:srgbClr val="ACEF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2000" b="1" dirty="0" smtClean="0">
                <a:latin typeface="+mn-lt"/>
                <a:cs typeface="+mn-cs"/>
              </a:rPr>
              <a:t>3 начальные школы - детский сад 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2000" dirty="0" smtClean="0">
                <a:latin typeface="+mn-lt"/>
                <a:cs typeface="+mn-cs"/>
              </a:rPr>
              <a:t>183 обучающихся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179512" y="3931840"/>
            <a:ext cx="2736304" cy="810729"/>
            <a:chOff x="1475655" y="3363432"/>
            <a:chExt cx="1947140" cy="755140"/>
          </a:xfrm>
          <a:solidFill>
            <a:srgbClr val="ACEFF2"/>
          </a:solidFill>
        </p:grpSpPr>
        <p:sp>
          <p:nvSpPr>
            <p:cNvPr id="11" name="Прямоугольник 10"/>
            <p:cNvSpPr/>
            <p:nvPr/>
          </p:nvSpPr>
          <p:spPr bwMode="auto">
            <a:xfrm>
              <a:off x="1475655" y="3363432"/>
              <a:ext cx="1947140" cy="755140"/>
            </a:xfrm>
            <a:prstGeom prst="rect">
              <a:avLst/>
            </a:prstGeom>
            <a:grpFill/>
            <a:ln w="3810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square" anchor="ctr">
              <a:spAutoFit/>
            </a:bodyPr>
            <a:lstStyle/>
            <a:p>
              <a:pPr algn="ctr" eaLnBrk="1" hangingPunct="1">
                <a:defRPr/>
              </a:pPr>
              <a:endParaRPr lang="ru-RU" sz="2000" b="1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68702" y="3453325"/>
              <a:ext cx="1716598" cy="61874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2000" b="1" dirty="0">
                  <a:latin typeface="+mn-lt"/>
                  <a:cs typeface="+mn-cs"/>
                </a:rPr>
                <a:t>18 </a:t>
              </a:r>
              <a:r>
                <a:rPr lang="ru-RU" sz="2000" b="1" dirty="0" smtClean="0">
                  <a:latin typeface="+mn-lt"/>
                  <a:cs typeface="+mn-cs"/>
                </a:rPr>
                <a:t>ОУ</a:t>
              </a:r>
            </a:p>
            <a:p>
              <a:pPr algn="ctr">
                <a:defRPr/>
              </a:pPr>
              <a:r>
                <a:rPr lang="ru-RU" sz="2000" b="1" dirty="0">
                  <a:latin typeface="+mn-lt"/>
                  <a:cs typeface="+mn-cs"/>
                </a:rPr>
                <a:t> </a:t>
              </a:r>
              <a:r>
                <a:rPr lang="ru-RU" sz="2000" dirty="0" smtClean="0">
                  <a:latin typeface="+mn-lt"/>
                  <a:cs typeface="+mn-cs"/>
                </a:rPr>
                <a:t>5787 обучающихся</a:t>
              </a:r>
              <a:endParaRPr lang="ru-RU" sz="2000" dirty="0">
                <a:latin typeface="+mn-lt"/>
                <a:cs typeface="+mn-cs"/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201252" y="5881348"/>
            <a:ext cx="2714564" cy="932028"/>
            <a:chOff x="1475655" y="3530376"/>
            <a:chExt cx="1923495" cy="841168"/>
          </a:xfrm>
          <a:solidFill>
            <a:srgbClr val="ACEFF2"/>
          </a:solidFill>
        </p:grpSpPr>
        <p:sp>
          <p:nvSpPr>
            <p:cNvPr id="14" name="Прямоугольник 13"/>
            <p:cNvSpPr/>
            <p:nvPr/>
          </p:nvSpPr>
          <p:spPr bwMode="auto">
            <a:xfrm>
              <a:off x="1475655" y="3530376"/>
              <a:ext cx="1923495" cy="841168"/>
            </a:xfrm>
            <a:prstGeom prst="rect">
              <a:avLst/>
            </a:prstGeom>
            <a:grpFill/>
            <a:ln w="3810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square" anchor="ctr">
              <a:spAutoFit/>
            </a:bodyPr>
            <a:lstStyle/>
            <a:p>
              <a:pPr algn="ctr" eaLnBrk="1" hangingPunct="1">
                <a:defRPr/>
              </a:pPr>
              <a:endParaRPr lang="ru-RU" sz="2000" b="1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576115" y="3589251"/>
              <a:ext cx="1784565" cy="723418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2000" b="1" dirty="0">
                  <a:latin typeface="+mn-lt"/>
                  <a:cs typeface="+mn-cs"/>
                </a:rPr>
                <a:t>4 </a:t>
              </a:r>
              <a:r>
                <a:rPr lang="ru-RU" sz="2000" b="1" dirty="0" smtClean="0">
                  <a:latin typeface="+mn-lt"/>
                  <a:cs typeface="+mn-cs"/>
                </a:rPr>
                <a:t>УДО</a:t>
              </a:r>
            </a:p>
            <a:p>
              <a:pPr algn="ctr">
                <a:defRPr/>
              </a:pPr>
              <a:r>
                <a:rPr lang="ru-RU" sz="2000" dirty="0" smtClean="0">
                  <a:latin typeface="+mn-lt"/>
                  <a:cs typeface="+mn-cs"/>
                </a:rPr>
                <a:t>5279 обучающихся</a:t>
              </a:r>
              <a:endParaRPr lang="ru-RU" sz="2000" dirty="0">
                <a:latin typeface="+mn-lt"/>
                <a:cs typeface="+mn-cs"/>
              </a:endParaRPr>
            </a:p>
          </p:txBody>
        </p:sp>
      </p:grpSp>
      <p:grpSp>
        <p:nvGrpSpPr>
          <p:cNvPr id="8199" name="Группа 8"/>
          <p:cNvGrpSpPr>
            <a:grpSpLocks/>
          </p:cNvGrpSpPr>
          <p:nvPr/>
        </p:nvGrpSpPr>
        <p:grpSpPr bwMode="auto">
          <a:xfrm>
            <a:off x="7174590" y="3579320"/>
            <a:ext cx="1788923" cy="1232363"/>
            <a:chOff x="4675065" y="3356991"/>
            <a:chExt cx="2561231" cy="1512168"/>
          </a:xfrm>
        </p:grpSpPr>
        <p:sp>
          <p:nvSpPr>
            <p:cNvPr id="21" name="Прямоугольник 20"/>
            <p:cNvSpPr/>
            <p:nvPr/>
          </p:nvSpPr>
          <p:spPr bwMode="auto">
            <a:xfrm>
              <a:off x="4675065" y="3356991"/>
              <a:ext cx="2561231" cy="1512168"/>
            </a:xfrm>
            <a:prstGeom prst="rect">
              <a:avLst/>
            </a:prstGeom>
            <a:solidFill>
              <a:srgbClr val="ACEFF2"/>
            </a:solidFill>
            <a:ln w="3810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>
              <a:spAutoFit/>
            </a:bodyPr>
            <a:lstStyle/>
            <a:p>
              <a:pPr algn="ctr" eaLnBrk="1" hangingPunct="1">
                <a:defRPr/>
              </a:pPr>
              <a:endParaRPr lang="ru-RU" sz="2000" b="1" dirty="0"/>
            </a:p>
          </p:txBody>
        </p:sp>
        <p:sp>
          <p:nvSpPr>
            <p:cNvPr id="7190" name="TextBox 7"/>
            <p:cNvSpPr txBox="1">
              <a:spLocks noChangeArrowheads="1"/>
            </p:cNvSpPr>
            <p:nvPr/>
          </p:nvSpPr>
          <p:spPr bwMode="auto">
            <a:xfrm>
              <a:off x="4686685" y="3735561"/>
              <a:ext cx="2520324" cy="708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  <a:defRPr/>
              </a:pPr>
              <a:r>
                <a:rPr lang="ru-RU" altLang="ru-RU" sz="2000" b="1" dirty="0" smtClean="0">
                  <a:latin typeface="+mn-lt"/>
                  <a:cs typeface="+mn-cs"/>
                </a:rPr>
                <a:t>МУ ДПО </a:t>
              </a:r>
            </a:p>
            <a:p>
              <a:pPr algn="ctr">
                <a:spcBef>
                  <a:spcPct val="0"/>
                </a:spcBef>
                <a:buFontTx/>
                <a:buNone/>
                <a:defRPr/>
              </a:pPr>
              <a:r>
                <a:rPr lang="ru-RU" altLang="ru-RU" sz="2000" b="1" dirty="0" smtClean="0">
                  <a:latin typeface="+mn-lt"/>
                  <a:cs typeface="+mn-cs"/>
                </a:rPr>
                <a:t>«ИОЦ»</a:t>
              </a:r>
            </a:p>
          </p:txBody>
        </p:sp>
      </p:grpSp>
      <p:cxnSp>
        <p:nvCxnSpPr>
          <p:cNvPr id="8200" name="Прямая соединительная линия 37896"/>
          <p:cNvCxnSpPr>
            <a:cxnSpLocks noChangeShapeType="1"/>
          </p:cNvCxnSpPr>
          <p:nvPr/>
        </p:nvCxnSpPr>
        <p:spPr bwMode="auto">
          <a:xfrm>
            <a:off x="3637137" y="1984129"/>
            <a:ext cx="0" cy="4359018"/>
          </a:xfrm>
          <a:prstGeom prst="line">
            <a:avLst/>
          </a:prstGeom>
          <a:noFill/>
          <a:ln w="38100" algn="ctr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01" name="Прямая со стрелкой 45"/>
          <p:cNvCxnSpPr>
            <a:cxnSpLocks noChangeShapeType="1"/>
          </p:cNvCxnSpPr>
          <p:nvPr/>
        </p:nvCxnSpPr>
        <p:spPr bwMode="auto">
          <a:xfrm flipH="1">
            <a:off x="2915817" y="5296441"/>
            <a:ext cx="720079" cy="19456"/>
          </a:xfrm>
          <a:prstGeom prst="straightConnector1">
            <a:avLst/>
          </a:prstGeom>
          <a:noFill/>
          <a:ln w="38100" algn="ctr">
            <a:solidFill>
              <a:srgbClr val="FFCC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02" name="Прямая со стрелкой 46"/>
          <p:cNvCxnSpPr>
            <a:cxnSpLocks noChangeShapeType="1"/>
          </p:cNvCxnSpPr>
          <p:nvPr/>
        </p:nvCxnSpPr>
        <p:spPr bwMode="auto">
          <a:xfrm flipH="1">
            <a:off x="2922552" y="6329456"/>
            <a:ext cx="713344" cy="0"/>
          </a:xfrm>
          <a:prstGeom prst="straightConnector1">
            <a:avLst/>
          </a:prstGeom>
          <a:noFill/>
          <a:ln w="38100" algn="ctr">
            <a:solidFill>
              <a:srgbClr val="FFCC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8204" name="Группа 25"/>
          <p:cNvGrpSpPr>
            <a:grpSpLocks/>
          </p:cNvGrpSpPr>
          <p:nvPr/>
        </p:nvGrpSpPr>
        <p:grpSpPr bwMode="auto">
          <a:xfrm>
            <a:off x="7174590" y="5338002"/>
            <a:ext cx="1778622" cy="1187342"/>
            <a:chOff x="4674548" y="3356992"/>
            <a:chExt cx="2561748" cy="1512168"/>
          </a:xfrm>
        </p:grpSpPr>
        <p:sp>
          <p:nvSpPr>
            <p:cNvPr id="27" name="Прямоугольник 26"/>
            <p:cNvSpPr/>
            <p:nvPr/>
          </p:nvSpPr>
          <p:spPr bwMode="auto">
            <a:xfrm>
              <a:off x="4674548" y="3356992"/>
              <a:ext cx="2561748" cy="1512168"/>
            </a:xfrm>
            <a:prstGeom prst="rect">
              <a:avLst/>
            </a:prstGeom>
            <a:solidFill>
              <a:srgbClr val="ACEFF2"/>
            </a:solidFill>
            <a:ln w="3810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>
              <a:spAutoFit/>
            </a:bodyPr>
            <a:lstStyle/>
            <a:p>
              <a:pPr algn="ctr" eaLnBrk="1" hangingPunct="1">
                <a:defRPr/>
              </a:pPr>
              <a:endParaRPr lang="ru-RU" sz="2000" b="1"/>
            </a:p>
          </p:txBody>
        </p:sp>
        <p:sp>
          <p:nvSpPr>
            <p:cNvPr id="7186" name="TextBox 27"/>
            <p:cNvSpPr txBox="1">
              <a:spLocks noChangeArrowheads="1"/>
            </p:cNvSpPr>
            <p:nvPr/>
          </p:nvSpPr>
          <p:spPr bwMode="auto">
            <a:xfrm>
              <a:off x="4703989" y="3695561"/>
              <a:ext cx="2520834" cy="706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  <a:defRPr/>
              </a:pPr>
              <a:r>
                <a:rPr lang="ru-RU" altLang="ru-RU" sz="2000" b="1" dirty="0">
                  <a:latin typeface="+mn-lt"/>
                  <a:cs typeface="+mn-cs"/>
                </a:rPr>
                <a:t>МУ </a:t>
              </a:r>
            </a:p>
            <a:p>
              <a:pPr algn="ctr">
                <a:spcBef>
                  <a:spcPct val="0"/>
                </a:spcBef>
                <a:buFontTx/>
                <a:buNone/>
                <a:defRPr/>
              </a:pPr>
              <a:r>
                <a:rPr lang="ru-RU" altLang="ru-RU" sz="2000" b="1" dirty="0">
                  <a:latin typeface="+mn-lt"/>
                  <a:cs typeface="+mn-cs"/>
                </a:rPr>
                <a:t>«</a:t>
              </a:r>
              <a:r>
                <a:rPr lang="ru-RU" altLang="ru-RU" sz="2000" b="1" dirty="0" err="1">
                  <a:latin typeface="+mn-lt"/>
                  <a:cs typeface="+mn-cs"/>
                </a:rPr>
                <a:t>ЦРФКиС</a:t>
              </a:r>
              <a:r>
                <a:rPr lang="ru-RU" altLang="ru-RU" sz="2000" b="1" dirty="0">
                  <a:latin typeface="+mn-lt"/>
                  <a:cs typeface="+mn-cs"/>
                </a:rPr>
                <a:t>»</a:t>
              </a:r>
            </a:p>
          </p:txBody>
        </p:sp>
      </p:grpSp>
      <p:cxnSp>
        <p:nvCxnSpPr>
          <p:cNvPr id="8205" name="Прямая со стрелкой 28"/>
          <p:cNvCxnSpPr>
            <a:cxnSpLocks noChangeShapeType="1"/>
          </p:cNvCxnSpPr>
          <p:nvPr/>
        </p:nvCxnSpPr>
        <p:spPr bwMode="auto">
          <a:xfrm>
            <a:off x="6495571" y="2349441"/>
            <a:ext cx="648072" cy="0"/>
          </a:xfrm>
          <a:prstGeom prst="straightConnector1">
            <a:avLst/>
          </a:prstGeom>
          <a:noFill/>
          <a:ln w="38100" algn="ctr">
            <a:solidFill>
              <a:srgbClr val="FFCC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06" name="Прямая со стрелкой 45"/>
          <p:cNvCxnSpPr>
            <a:cxnSpLocks noChangeShapeType="1"/>
          </p:cNvCxnSpPr>
          <p:nvPr/>
        </p:nvCxnSpPr>
        <p:spPr bwMode="auto">
          <a:xfrm flipH="1">
            <a:off x="2915817" y="4364190"/>
            <a:ext cx="720079" cy="0"/>
          </a:xfrm>
          <a:prstGeom prst="straightConnector1">
            <a:avLst/>
          </a:prstGeom>
          <a:noFill/>
          <a:ln w="38100" algn="ctr">
            <a:solidFill>
              <a:srgbClr val="FFCC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" name="Прямоугольник 28"/>
          <p:cNvSpPr/>
          <p:nvPr/>
        </p:nvSpPr>
        <p:spPr bwMode="auto">
          <a:xfrm>
            <a:off x="179512" y="1484313"/>
            <a:ext cx="2736304" cy="1008062"/>
          </a:xfrm>
          <a:prstGeom prst="rect">
            <a:avLst/>
          </a:prstGeom>
          <a:solidFill>
            <a:srgbClr val="ACEFF2"/>
          </a:solidFill>
          <a:ln w="381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anchor="ctr">
            <a:spAutoFit/>
          </a:bodyPr>
          <a:lstStyle/>
          <a:p>
            <a:pPr algn="ctr" eaLnBrk="1" hangingPunct="1">
              <a:defRPr/>
            </a:pPr>
            <a:endParaRPr lang="ru-RU" sz="2000" b="1"/>
          </a:p>
        </p:txBody>
      </p:sp>
      <p:sp>
        <p:nvSpPr>
          <p:cNvPr id="30" name="TextBox 4"/>
          <p:cNvSpPr txBox="1">
            <a:spLocks noChangeArrowheads="1"/>
          </p:cNvSpPr>
          <p:nvPr/>
        </p:nvSpPr>
        <p:spPr bwMode="auto">
          <a:xfrm>
            <a:off x="296863" y="1634331"/>
            <a:ext cx="2359025" cy="708025"/>
          </a:xfrm>
          <a:prstGeom prst="rect">
            <a:avLst/>
          </a:prstGeom>
          <a:solidFill>
            <a:srgbClr val="ACEF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2000" b="1" dirty="0" smtClean="0">
                <a:latin typeface="+mn-lt"/>
                <a:cs typeface="+mn-cs"/>
              </a:rPr>
              <a:t>19 ДОУ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2000" dirty="0" smtClean="0">
                <a:latin typeface="+mn-lt"/>
                <a:cs typeface="+mn-cs"/>
              </a:rPr>
              <a:t>2993 воспитанника</a:t>
            </a:r>
          </a:p>
        </p:txBody>
      </p:sp>
      <p:sp>
        <p:nvSpPr>
          <p:cNvPr id="31" name="Прямоугольник 30"/>
          <p:cNvSpPr/>
          <p:nvPr/>
        </p:nvSpPr>
        <p:spPr bwMode="auto">
          <a:xfrm>
            <a:off x="177074" y="4898538"/>
            <a:ext cx="2738742" cy="834718"/>
          </a:xfrm>
          <a:prstGeom prst="rect">
            <a:avLst/>
          </a:prstGeom>
          <a:solidFill>
            <a:srgbClr val="ACEFF2"/>
          </a:solidFill>
          <a:ln w="381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anchor="ctr">
            <a:spAutoFit/>
          </a:bodyPr>
          <a:lstStyle/>
          <a:p>
            <a:pPr algn="ctr" eaLnBrk="1" hangingPunct="1">
              <a:defRPr/>
            </a:pPr>
            <a:endParaRPr lang="ru-RU" sz="2000" b="1"/>
          </a:p>
        </p:txBody>
      </p:sp>
      <p:sp>
        <p:nvSpPr>
          <p:cNvPr id="32" name="TextBox 31"/>
          <p:cNvSpPr txBox="1"/>
          <p:nvPr/>
        </p:nvSpPr>
        <p:spPr>
          <a:xfrm>
            <a:off x="220896" y="4942498"/>
            <a:ext cx="2498327" cy="707886"/>
          </a:xfrm>
          <a:prstGeom prst="rect">
            <a:avLst/>
          </a:prstGeom>
          <a:solidFill>
            <a:srgbClr val="ACEFF2"/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atin typeface="+mn-lt"/>
                <a:cs typeface="+mn-cs"/>
              </a:rPr>
              <a:t>1 ЧОУ</a:t>
            </a:r>
          </a:p>
          <a:p>
            <a:pPr algn="ctr">
              <a:defRPr/>
            </a:pPr>
            <a:r>
              <a:rPr lang="ru-RU" sz="2000" dirty="0" smtClean="0">
                <a:latin typeface="+mn-lt"/>
                <a:cs typeface="+mn-cs"/>
              </a:rPr>
              <a:t>79 обучающихся</a:t>
            </a:r>
            <a:endParaRPr lang="ru-RU" sz="2000" dirty="0">
              <a:latin typeface="+mn-lt"/>
              <a:cs typeface="+mn-cs"/>
            </a:endParaRPr>
          </a:p>
        </p:txBody>
      </p:sp>
      <p:cxnSp>
        <p:nvCxnSpPr>
          <p:cNvPr id="33" name="Прямая со стрелкой 45"/>
          <p:cNvCxnSpPr>
            <a:cxnSpLocks noChangeShapeType="1"/>
          </p:cNvCxnSpPr>
          <p:nvPr/>
        </p:nvCxnSpPr>
        <p:spPr bwMode="auto">
          <a:xfrm flipH="1">
            <a:off x="2914575" y="1994817"/>
            <a:ext cx="721321" cy="1"/>
          </a:xfrm>
          <a:prstGeom prst="straightConnector1">
            <a:avLst/>
          </a:prstGeom>
          <a:noFill/>
          <a:ln w="38100" algn="ctr">
            <a:solidFill>
              <a:srgbClr val="FFCC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Прямая со стрелкой 45"/>
          <p:cNvCxnSpPr>
            <a:cxnSpLocks noChangeShapeType="1"/>
          </p:cNvCxnSpPr>
          <p:nvPr/>
        </p:nvCxnSpPr>
        <p:spPr bwMode="auto">
          <a:xfrm flipH="1">
            <a:off x="2915816" y="3207544"/>
            <a:ext cx="720080" cy="0"/>
          </a:xfrm>
          <a:prstGeom prst="straightConnector1">
            <a:avLst/>
          </a:prstGeom>
          <a:noFill/>
          <a:ln w="38100" algn="ctr">
            <a:solidFill>
              <a:srgbClr val="FFCC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36" name="Группа 25"/>
          <p:cNvGrpSpPr>
            <a:grpSpLocks/>
          </p:cNvGrpSpPr>
          <p:nvPr/>
        </p:nvGrpSpPr>
        <p:grpSpPr bwMode="auto">
          <a:xfrm>
            <a:off x="7143643" y="1785483"/>
            <a:ext cx="1819870" cy="1283477"/>
            <a:chOff x="4674548" y="3356992"/>
            <a:chExt cx="2561748" cy="1512168"/>
          </a:xfrm>
        </p:grpSpPr>
        <p:sp>
          <p:nvSpPr>
            <p:cNvPr id="37" name="Прямоугольник 36"/>
            <p:cNvSpPr/>
            <p:nvPr/>
          </p:nvSpPr>
          <p:spPr bwMode="auto">
            <a:xfrm>
              <a:off x="4674548" y="3356992"/>
              <a:ext cx="2561748" cy="1512168"/>
            </a:xfrm>
            <a:prstGeom prst="rect">
              <a:avLst/>
            </a:prstGeom>
            <a:solidFill>
              <a:srgbClr val="ACEFF2"/>
            </a:solidFill>
            <a:ln w="3810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>
              <a:spAutoFit/>
            </a:bodyPr>
            <a:lstStyle/>
            <a:p>
              <a:pPr algn="ctr" eaLnBrk="1" hangingPunct="1">
                <a:defRPr/>
              </a:pPr>
              <a:endParaRPr lang="ru-RU" sz="2000" b="1"/>
            </a:p>
          </p:txBody>
        </p:sp>
        <p:sp>
          <p:nvSpPr>
            <p:cNvPr id="38" name="TextBox 27"/>
            <p:cNvSpPr txBox="1">
              <a:spLocks noChangeArrowheads="1"/>
            </p:cNvSpPr>
            <p:nvPr/>
          </p:nvSpPr>
          <p:spPr bwMode="auto">
            <a:xfrm>
              <a:off x="4674548" y="3779511"/>
              <a:ext cx="2520833" cy="803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  <a:defRPr/>
              </a:pPr>
              <a:r>
                <a:rPr lang="ru-RU" altLang="ru-RU" sz="2000" b="1" dirty="0">
                  <a:latin typeface="+mn-lt"/>
                  <a:cs typeface="+mn-cs"/>
                </a:rPr>
                <a:t>МУ </a:t>
              </a:r>
              <a:r>
                <a:rPr lang="ru-RU" altLang="ru-RU" sz="2000" b="1" dirty="0" smtClean="0">
                  <a:latin typeface="+mn-lt"/>
                  <a:cs typeface="+mn-cs"/>
                </a:rPr>
                <a:t>Центр</a:t>
              </a:r>
              <a:endParaRPr lang="ru-RU" altLang="ru-RU" sz="2000" b="1" dirty="0">
                <a:latin typeface="+mn-lt"/>
                <a:cs typeface="+mn-cs"/>
              </a:endParaRPr>
            </a:p>
            <a:p>
              <a:pPr algn="ctr">
                <a:spcBef>
                  <a:spcPct val="0"/>
                </a:spcBef>
                <a:buFontTx/>
                <a:buNone/>
                <a:defRPr/>
              </a:pPr>
              <a:r>
                <a:rPr lang="ru-RU" altLang="ru-RU" sz="2000" b="1" dirty="0" smtClean="0">
                  <a:latin typeface="+mn-lt"/>
                  <a:cs typeface="+mn-cs"/>
                </a:rPr>
                <a:t>«Стимул»</a:t>
              </a:r>
              <a:endParaRPr lang="ru-RU" altLang="ru-RU" sz="2000" b="1" dirty="0">
                <a:latin typeface="+mn-lt"/>
                <a:cs typeface="+mn-cs"/>
              </a:endParaRPr>
            </a:p>
          </p:txBody>
        </p:sp>
      </p:grpSp>
      <p:grpSp>
        <p:nvGrpSpPr>
          <p:cNvPr id="39" name="Группа 25"/>
          <p:cNvGrpSpPr>
            <a:grpSpLocks/>
          </p:cNvGrpSpPr>
          <p:nvPr/>
        </p:nvGrpSpPr>
        <p:grpSpPr bwMode="auto">
          <a:xfrm>
            <a:off x="3908049" y="1022235"/>
            <a:ext cx="2369295" cy="1526496"/>
            <a:chOff x="4674548" y="3356992"/>
            <a:chExt cx="1646838" cy="1512168"/>
          </a:xfrm>
        </p:grpSpPr>
        <p:sp>
          <p:nvSpPr>
            <p:cNvPr id="40" name="Прямоугольник 39"/>
            <p:cNvSpPr/>
            <p:nvPr/>
          </p:nvSpPr>
          <p:spPr bwMode="auto">
            <a:xfrm>
              <a:off x="4674548" y="3356992"/>
              <a:ext cx="1646838" cy="1512168"/>
            </a:xfrm>
            <a:prstGeom prst="rect">
              <a:avLst/>
            </a:prstGeom>
            <a:solidFill>
              <a:srgbClr val="ACEFF2"/>
            </a:solidFill>
            <a:ln w="3810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square" anchor="ctr">
              <a:spAutoFit/>
            </a:bodyPr>
            <a:lstStyle/>
            <a:p>
              <a:pPr algn="ctr" eaLnBrk="1" hangingPunct="1">
                <a:defRPr/>
              </a:pPr>
              <a:endParaRPr lang="ru-RU" sz="2000" b="1"/>
            </a:p>
          </p:txBody>
        </p:sp>
        <p:sp>
          <p:nvSpPr>
            <p:cNvPr id="41" name="TextBox 27"/>
            <p:cNvSpPr txBox="1">
              <a:spLocks noChangeArrowheads="1"/>
            </p:cNvSpPr>
            <p:nvPr/>
          </p:nvSpPr>
          <p:spPr bwMode="auto">
            <a:xfrm>
              <a:off x="4674548" y="3482827"/>
              <a:ext cx="1593714" cy="1029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  <a:defRPr/>
              </a:pPr>
              <a:r>
                <a:rPr lang="ru-RU" altLang="ru-RU" sz="2800" b="1" dirty="0" smtClean="0">
                  <a:latin typeface="+mn-lt"/>
                  <a:cs typeface="+mn-cs"/>
                </a:rPr>
                <a:t>Система образования ТМР</a:t>
              </a:r>
              <a:endParaRPr lang="ru-RU" altLang="ru-RU" sz="2800" b="1" dirty="0">
                <a:latin typeface="+mn-lt"/>
                <a:cs typeface="+mn-cs"/>
              </a:endParaRPr>
            </a:p>
          </p:txBody>
        </p:sp>
      </p:grpSp>
      <p:cxnSp>
        <p:nvCxnSpPr>
          <p:cNvPr id="52" name="Прямая со стрелкой 28"/>
          <p:cNvCxnSpPr>
            <a:cxnSpLocks noChangeShapeType="1"/>
          </p:cNvCxnSpPr>
          <p:nvPr/>
        </p:nvCxnSpPr>
        <p:spPr bwMode="auto">
          <a:xfrm>
            <a:off x="6519408" y="6021288"/>
            <a:ext cx="675623" cy="0"/>
          </a:xfrm>
          <a:prstGeom prst="straightConnector1">
            <a:avLst/>
          </a:prstGeom>
          <a:noFill/>
          <a:ln w="38100" algn="ctr">
            <a:solidFill>
              <a:srgbClr val="FFCC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" name="Прямая со стрелкой 28"/>
          <p:cNvCxnSpPr>
            <a:cxnSpLocks noChangeShapeType="1"/>
          </p:cNvCxnSpPr>
          <p:nvPr/>
        </p:nvCxnSpPr>
        <p:spPr bwMode="auto">
          <a:xfrm>
            <a:off x="6519408" y="4195501"/>
            <a:ext cx="675623" cy="0"/>
          </a:xfrm>
          <a:prstGeom prst="straightConnector1">
            <a:avLst/>
          </a:prstGeom>
          <a:noFill/>
          <a:ln w="38100" algn="ctr">
            <a:solidFill>
              <a:srgbClr val="FFCC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" name="Прямая соединительная линия 37896"/>
          <p:cNvCxnSpPr>
            <a:cxnSpLocks noChangeShapeType="1"/>
          </p:cNvCxnSpPr>
          <p:nvPr/>
        </p:nvCxnSpPr>
        <p:spPr bwMode="auto">
          <a:xfrm>
            <a:off x="6519408" y="2342356"/>
            <a:ext cx="0" cy="3678932"/>
          </a:xfrm>
          <a:prstGeom prst="line">
            <a:avLst/>
          </a:prstGeom>
          <a:noFill/>
          <a:ln w="38100" algn="ctr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2" name="Прямая соединительная линия 37896"/>
          <p:cNvCxnSpPr>
            <a:cxnSpLocks noChangeShapeType="1"/>
          </p:cNvCxnSpPr>
          <p:nvPr/>
        </p:nvCxnSpPr>
        <p:spPr bwMode="auto">
          <a:xfrm flipH="1">
            <a:off x="5054482" y="2567794"/>
            <a:ext cx="11510" cy="2124852"/>
          </a:xfrm>
          <a:prstGeom prst="line">
            <a:avLst/>
          </a:prstGeom>
          <a:noFill/>
          <a:ln w="38100" algn="ctr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4" name="Прямая соединительная линия 37896"/>
          <p:cNvCxnSpPr>
            <a:cxnSpLocks noChangeShapeType="1"/>
          </p:cNvCxnSpPr>
          <p:nvPr/>
        </p:nvCxnSpPr>
        <p:spPr bwMode="auto">
          <a:xfrm>
            <a:off x="3637137" y="4692646"/>
            <a:ext cx="2882271" cy="0"/>
          </a:xfrm>
          <a:prstGeom prst="line">
            <a:avLst/>
          </a:prstGeom>
          <a:noFill/>
          <a:ln w="38100" algn="ctr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84717"/>
            <a:ext cx="8652220" cy="5768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2679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F:\Доклад Чекановой\Сертификат губернатор хоккей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3580994" cy="257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C:\Users\Public\Исаева М.М\Фото\Другое\Разное\DSC_011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" r="1938"/>
          <a:stretch/>
        </p:blipFill>
        <p:spPr bwMode="auto">
          <a:xfrm>
            <a:off x="2298588" y="2559757"/>
            <a:ext cx="6849345" cy="4293096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13230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Съезд школьных лесничеств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XeLI8XzluG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916832"/>
            <a:ext cx="6097644" cy="4570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005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" y="836712"/>
            <a:ext cx="4563149" cy="3042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" t="11354" r="2823"/>
          <a:stretch/>
        </p:blipFill>
        <p:spPr bwMode="auto">
          <a:xfrm>
            <a:off x="18805" y="4445149"/>
            <a:ext cx="4572000" cy="2174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98088" y="980728"/>
            <a:ext cx="454591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+mn-lt"/>
                <a:cs typeface="+mn-cs"/>
              </a:rPr>
              <a:t>Центр </a:t>
            </a:r>
            <a:r>
              <a:rPr lang="ru-RU" sz="2800" dirty="0">
                <a:latin typeface="+mn-lt"/>
                <a:cs typeface="+mn-cs"/>
              </a:rPr>
              <a:t>«Созвездие» предлагает педагогам района принять </a:t>
            </a:r>
            <a:r>
              <a:rPr lang="ru-RU" sz="2800" dirty="0" smtClean="0">
                <a:latin typeface="+mn-lt"/>
                <a:cs typeface="+mn-cs"/>
              </a:rPr>
              <a:t>участие:</a:t>
            </a:r>
            <a:endParaRPr lang="ru-RU" sz="2800" dirty="0">
              <a:latin typeface="+mn-lt"/>
              <a:cs typeface="+mn-cs"/>
            </a:endParaRPr>
          </a:p>
          <a:p>
            <a:pPr marL="457200" lvl="0" indent="-457200">
              <a:buFont typeface="Arial" pitchFamily="34" charset="0"/>
              <a:buChar char="•"/>
            </a:pPr>
            <a:r>
              <a:rPr lang="ru-RU" sz="2800" dirty="0">
                <a:latin typeface="+mn-lt"/>
                <a:cs typeface="+mn-cs"/>
              </a:rPr>
              <a:t>в</a:t>
            </a:r>
            <a:r>
              <a:rPr lang="ru-RU" sz="2800" dirty="0" smtClean="0">
                <a:latin typeface="+mn-lt"/>
                <a:cs typeface="+mn-cs"/>
              </a:rPr>
              <a:t> районном </a:t>
            </a:r>
            <a:r>
              <a:rPr lang="ru-RU" sz="2800" dirty="0">
                <a:latin typeface="+mn-lt"/>
                <a:cs typeface="+mn-cs"/>
              </a:rPr>
              <a:t>конкурсе технического и прикладного творчества «Перспектива</a:t>
            </a:r>
            <a:r>
              <a:rPr lang="ru-RU" sz="2800" dirty="0" smtClean="0">
                <a:latin typeface="+mn-lt"/>
                <a:cs typeface="+mn-cs"/>
              </a:rPr>
              <a:t>»;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ru-RU" sz="2800" dirty="0" smtClean="0">
                <a:latin typeface="+mn-lt"/>
                <a:cs typeface="+mn-cs"/>
              </a:rPr>
              <a:t>в профильном </a:t>
            </a:r>
            <a:r>
              <a:rPr lang="ru-RU" sz="2800" dirty="0">
                <a:latin typeface="+mn-lt"/>
                <a:cs typeface="+mn-cs"/>
              </a:rPr>
              <a:t>лагере в </a:t>
            </a:r>
            <a:r>
              <a:rPr lang="ru-RU" sz="2800" dirty="0" smtClean="0">
                <a:latin typeface="+mn-lt"/>
                <a:cs typeface="+mn-cs"/>
              </a:rPr>
              <a:t>каникулы </a:t>
            </a:r>
            <a:r>
              <a:rPr lang="ru-RU" sz="2800" dirty="0">
                <a:latin typeface="+mn-lt"/>
                <a:cs typeface="+mn-cs"/>
              </a:rPr>
              <a:t>«</a:t>
            </a:r>
            <a:r>
              <a:rPr lang="ru-RU" sz="2800" dirty="0" err="1">
                <a:latin typeface="+mn-lt"/>
                <a:cs typeface="+mn-cs"/>
              </a:rPr>
              <a:t>Технознайка</a:t>
            </a:r>
            <a:r>
              <a:rPr lang="ru-RU" sz="2800" dirty="0" smtClean="0">
                <a:latin typeface="+mn-lt"/>
                <a:cs typeface="+mn-cs"/>
              </a:rPr>
              <a:t>»;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ru-RU" sz="2800" dirty="0">
                <a:latin typeface="+mn-lt"/>
                <a:cs typeface="+mn-cs"/>
              </a:rPr>
              <a:t>в</a:t>
            </a:r>
            <a:r>
              <a:rPr lang="ru-RU" sz="2800" dirty="0" smtClean="0">
                <a:latin typeface="+mn-lt"/>
                <a:cs typeface="+mn-cs"/>
              </a:rPr>
              <a:t> работе </a:t>
            </a:r>
            <a:r>
              <a:rPr lang="ru-RU" sz="2800" dirty="0">
                <a:latin typeface="+mn-lt"/>
                <a:cs typeface="+mn-cs"/>
              </a:rPr>
              <a:t>секции технического творчества в НОО «Сириус</a:t>
            </a:r>
            <a:r>
              <a:rPr lang="ru-RU" sz="2800" dirty="0" smtClean="0">
                <a:latin typeface="+mn-lt"/>
                <a:cs typeface="+mn-cs"/>
              </a:rPr>
              <a:t>».</a:t>
            </a:r>
            <a:endParaRPr lang="ru-RU" sz="2800"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1057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3968" y="908720"/>
            <a:ext cx="4752528" cy="5832647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 smtClean="0"/>
              <a:t>Оборудование </a:t>
            </a:r>
            <a:r>
              <a:rPr lang="ru-RU" sz="2800" dirty="0"/>
              <a:t>для </a:t>
            </a:r>
            <a:r>
              <a:rPr lang="ru-RU" sz="2800" dirty="0" smtClean="0"/>
              <a:t>экологической лаборатории, предназначенное</a:t>
            </a:r>
            <a:r>
              <a:rPr lang="ru-RU" sz="2800" dirty="0"/>
              <a:t>  для экологических исследований воды, воздуха, </a:t>
            </a:r>
            <a:r>
              <a:rPr lang="ru-RU" sz="2800" dirty="0" smtClean="0"/>
              <a:t>почвы: </a:t>
            </a:r>
          </a:p>
          <a:p>
            <a:r>
              <a:rPr lang="ru-RU" sz="2800" dirty="0" smtClean="0"/>
              <a:t>цифровая </a:t>
            </a:r>
            <a:r>
              <a:rPr lang="ru-RU" sz="2800" dirty="0"/>
              <a:t>лаборатория</a:t>
            </a:r>
            <a:r>
              <a:rPr lang="ru-RU" sz="2800" dirty="0" smtClean="0"/>
              <a:t>,</a:t>
            </a:r>
          </a:p>
          <a:p>
            <a:r>
              <a:rPr lang="ru-RU" sz="2800" dirty="0" smtClean="0"/>
              <a:t>мини-экспресс </a:t>
            </a:r>
            <a:r>
              <a:rPr lang="ru-RU" sz="2800" dirty="0"/>
              <a:t>лаборатории «Пчелка-У</a:t>
            </a:r>
            <a:r>
              <a:rPr lang="ru-RU" sz="2800" dirty="0" smtClean="0"/>
              <a:t>»;</a:t>
            </a:r>
          </a:p>
          <a:p>
            <a:r>
              <a:rPr lang="ru-RU" sz="2800" dirty="0" smtClean="0"/>
              <a:t>специализированный </a:t>
            </a:r>
            <a:r>
              <a:rPr lang="ru-RU" sz="2800" dirty="0"/>
              <a:t>комплекс лабораторного </a:t>
            </a:r>
            <a:r>
              <a:rPr lang="ru-RU" sz="2800" dirty="0" smtClean="0"/>
              <a:t>оборудования. </a:t>
            </a:r>
            <a:endParaRPr lang="ru-RU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45"/>
          <a:stretch/>
        </p:blipFill>
        <p:spPr bwMode="auto">
          <a:xfrm>
            <a:off x="32384" y="836713"/>
            <a:ext cx="3707904" cy="293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5"/>
          <a:stretch>
            <a:fillRect/>
          </a:stretch>
        </p:blipFill>
        <p:spPr bwMode="auto">
          <a:xfrm>
            <a:off x="0" y="4177437"/>
            <a:ext cx="3711549" cy="268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470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79912" y="764704"/>
            <a:ext cx="5133256" cy="86409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Проект «Дети – Волге»</a:t>
            </a:r>
            <a:endParaRPr lang="ru-RU" dirty="0"/>
          </a:p>
        </p:txBody>
      </p:sp>
      <p:pic>
        <p:nvPicPr>
          <p:cNvPr id="57346" name="Picture 2" descr="HUL6loKgr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3779912" cy="283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3" descr="NABjTwd4bm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5" y="3861048"/>
            <a:ext cx="3751867" cy="2812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5" descr="SAM_42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815" y="2348880"/>
            <a:ext cx="5154647" cy="3861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967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908720"/>
            <a:ext cx="7725544" cy="864096"/>
          </a:xfrm>
        </p:spPr>
        <p:txBody>
          <a:bodyPr>
            <a:noAutofit/>
          </a:bodyPr>
          <a:lstStyle/>
          <a:p>
            <a:r>
              <a:rPr lang="ru-RU" sz="2900" dirty="0"/>
              <a:t>Проект «Точка, точка, запятая…» МОУ СШ </a:t>
            </a:r>
            <a:r>
              <a:rPr lang="ru-RU" sz="2900" dirty="0" smtClean="0"/>
              <a:t>№4 </a:t>
            </a:r>
            <a:r>
              <a:rPr lang="ru-RU" sz="2900" dirty="0"/>
              <a:t>«Центр образования» </a:t>
            </a:r>
          </a:p>
        </p:txBody>
      </p:sp>
      <p:pic>
        <p:nvPicPr>
          <p:cNvPr id="4" name="Picture 2" descr="I:\фото летопись\image-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63" y="2624870"/>
            <a:ext cx="4834011" cy="3240360"/>
          </a:xfrm>
          <a:prstGeom prst="rect">
            <a:avLst/>
          </a:prstGeom>
          <a:noFill/>
        </p:spPr>
      </p:pic>
      <p:pic>
        <p:nvPicPr>
          <p:cNvPr id="5" name="Рисунок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43574" y="1882295"/>
            <a:ext cx="2222773" cy="252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365104"/>
            <a:ext cx="2195736" cy="24928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3764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/>
              <a:t>Проект «Наш подарок городу</a:t>
            </a:r>
            <a:r>
              <a:rPr lang="ru-RU" sz="3200" dirty="0" smtClean="0"/>
              <a:t>»</a:t>
            </a:r>
            <a:br>
              <a:rPr lang="ru-RU" sz="3200" dirty="0" smtClean="0"/>
            </a:br>
            <a:r>
              <a:rPr lang="ru-RU" sz="3200" dirty="0" smtClean="0"/>
              <a:t>МОУ лицей №1 </a:t>
            </a:r>
            <a:endParaRPr lang="ru-RU" sz="3200" dirty="0"/>
          </a:p>
        </p:txBody>
      </p:sp>
      <p:pic>
        <p:nvPicPr>
          <p:cNvPr id="4" name="Рисунок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484784"/>
            <a:ext cx="3275856" cy="2448272"/>
          </a:xfrm>
          <a:prstGeom prst="rect">
            <a:avLst/>
          </a:prstGeom>
        </p:spPr>
      </p:pic>
      <p:pic>
        <p:nvPicPr>
          <p:cNvPr id="5" name="Picture 3" descr="C:\Users\user\Desktop\клумба\для презенташки\WP_20170605_12_48_19_Pro - копия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1088"/>
            <a:ext cx="3275856" cy="2223227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6" name="Picture 2" descr="C:\Users\user\Desktop\клумба\для презенташки\WP_20170607_12_15_30_Pro - копия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576" y="1805215"/>
            <a:ext cx="3331120" cy="180741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875" y="1988840"/>
            <a:ext cx="5616625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664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052736"/>
            <a:ext cx="7941568" cy="1440160"/>
          </a:xfrm>
        </p:spPr>
        <p:txBody>
          <a:bodyPr>
            <a:noAutofit/>
          </a:bodyPr>
          <a:lstStyle/>
          <a:p>
            <a:r>
              <a:rPr lang="ru-RU" sz="2900" dirty="0"/>
              <a:t>Проект «Чистая остановка – лицо  поселка</a:t>
            </a:r>
            <a:r>
              <a:rPr lang="ru-RU" sz="2900" dirty="0" smtClean="0"/>
              <a:t>», МОУ </a:t>
            </a:r>
            <a:r>
              <a:rPr lang="ru-RU" sz="2900" dirty="0"/>
              <a:t>Начальная школа - детский сад </a:t>
            </a:r>
            <a:r>
              <a:rPr lang="ru-RU" sz="2900" dirty="0" smtClean="0"/>
              <a:t>№24 </a:t>
            </a:r>
            <a:r>
              <a:rPr lang="ru-RU" sz="2900" dirty="0"/>
              <a:t>«Солнышко»</a:t>
            </a:r>
            <a:br>
              <a:rPr lang="ru-RU" sz="2900" dirty="0"/>
            </a:br>
            <a:r>
              <a:rPr lang="ru-RU" sz="3200" dirty="0" smtClean="0"/>
              <a:t> </a:t>
            </a:r>
            <a:endParaRPr lang="ru-RU" sz="3200" dirty="0"/>
          </a:p>
        </p:txBody>
      </p:sp>
      <p:pic>
        <p:nvPicPr>
          <p:cNvPr id="4" name="Рисунок 3" descr="\\Chekanovaoy\обмен\соц-значимые проекты 2016-2017\24 солнышко\24 солнышко\19023743_729893943848292_9186268468060024408_o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0418"/>
            <a:ext cx="3911490" cy="2177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\\Chekanovaoy\обмен\соц-значимые проекты 2016-2017\24 солнышко\24 солнышко\19024869_729894153848271_5546970264401020388_o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12" y="4538252"/>
            <a:ext cx="3411465" cy="2319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167" y="3212976"/>
            <a:ext cx="5206256" cy="2928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321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196752"/>
            <a:ext cx="8805664" cy="864096"/>
          </a:xfrm>
        </p:spPr>
        <p:txBody>
          <a:bodyPr>
            <a:noAutofit/>
          </a:bodyPr>
          <a:lstStyle/>
          <a:p>
            <a:r>
              <a:rPr lang="ru-RU" sz="2900" dirty="0"/>
              <a:t>Проект «Чтим и знаем наших предков</a:t>
            </a:r>
            <a:r>
              <a:rPr lang="ru-RU" sz="2900" dirty="0" smtClean="0"/>
              <a:t>!» </a:t>
            </a:r>
            <a:r>
              <a:rPr lang="ru-RU" sz="2900" dirty="0"/>
              <a:t>МОУ СШ </a:t>
            </a:r>
            <a:r>
              <a:rPr lang="ru-RU" sz="2900" dirty="0" smtClean="0"/>
              <a:t>№7 им. </a:t>
            </a:r>
            <a:r>
              <a:rPr lang="ru-RU" sz="2900" dirty="0"/>
              <a:t>адмирала Ф.Ф. Ушакова </a:t>
            </a:r>
          </a:p>
        </p:txBody>
      </p:sp>
      <p:pic>
        <p:nvPicPr>
          <p:cNvPr id="4" name="Picture 2" descr="image1"/>
          <p:cNvPicPr/>
          <p:nvPr/>
        </p:nvPicPr>
        <p:blipFill>
          <a:blip r:embed="rId2" cstate="print"/>
          <a:srcRect b="1834"/>
          <a:stretch>
            <a:fillRect/>
          </a:stretch>
        </p:blipFill>
        <p:spPr bwMode="auto">
          <a:xfrm>
            <a:off x="395536" y="2132856"/>
            <a:ext cx="3312368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/>
          <p:cNvPicPr/>
          <p:nvPr/>
        </p:nvPicPr>
        <p:blipFill>
          <a:blip r:embed="rId3" cstate="print"/>
          <a:srcRect l="42997" t="57119" r="43773" b="11801"/>
          <a:stretch>
            <a:fillRect/>
          </a:stretch>
        </p:blipFill>
        <p:spPr bwMode="auto">
          <a:xfrm>
            <a:off x="4644008" y="2689832"/>
            <a:ext cx="3076605" cy="3494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9497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2" r="14145"/>
          <a:stretch/>
        </p:blipFill>
        <p:spPr bwMode="auto">
          <a:xfrm>
            <a:off x="-61798" y="1700808"/>
            <a:ext cx="4921322" cy="338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3635897" y="908720"/>
            <a:ext cx="5500496" cy="2232248"/>
            <a:chOff x="467544" y="3501008"/>
            <a:chExt cx="5544616" cy="2160240"/>
          </a:xfrm>
        </p:grpSpPr>
        <p:sp>
          <p:nvSpPr>
            <p:cNvPr id="4" name="Овал 3"/>
            <p:cNvSpPr/>
            <p:nvPr/>
          </p:nvSpPr>
          <p:spPr>
            <a:xfrm>
              <a:off x="827584" y="3933056"/>
              <a:ext cx="2016224" cy="1152128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dirty="0" err="1" smtClean="0"/>
                <a:t>Емишевская</a:t>
              </a:r>
              <a:r>
                <a:rPr lang="ru-RU" dirty="0" smtClean="0"/>
                <a:t> ОШ</a:t>
              </a:r>
              <a:endParaRPr lang="ru-RU" dirty="0"/>
            </a:p>
          </p:txBody>
        </p:sp>
        <p:sp>
          <p:nvSpPr>
            <p:cNvPr id="5" name="Овал 4"/>
            <p:cNvSpPr/>
            <p:nvPr/>
          </p:nvSpPr>
          <p:spPr>
            <a:xfrm>
              <a:off x="3491880" y="3933056"/>
              <a:ext cx="2016224" cy="1152128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МДОУ №17 «Ёлочка»</a:t>
              </a:r>
              <a:endParaRPr lang="ru-RU" dirty="0"/>
            </a:p>
          </p:txBody>
        </p:sp>
        <p:sp>
          <p:nvSpPr>
            <p:cNvPr id="6" name="Крест 5"/>
            <p:cNvSpPr/>
            <p:nvPr/>
          </p:nvSpPr>
          <p:spPr>
            <a:xfrm>
              <a:off x="3059832" y="4365104"/>
              <a:ext cx="288032" cy="288032"/>
            </a:xfrm>
            <a:prstGeom prst="plus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Овал 6"/>
            <p:cNvSpPr/>
            <p:nvPr/>
          </p:nvSpPr>
          <p:spPr>
            <a:xfrm>
              <a:off x="467544" y="3501008"/>
              <a:ext cx="5544616" cy="2160240"/>
            </a:xfrm>
            <a:prstGeom prst="ellipse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3527376" y="4509120"/>
            <a:ext cx="5544616" cy="2160240"/>
            <a:chOff x="467544" y="3501008"/>
            <a:chExt cx="5544616" cy="2160240"/>
          </a:xfrm>
        </p:grpSpPr>
        <p:sp>
          <p:nvSpPr>
            <p:cNvPr id="10" name="Овал 9"/>
            <p:cNvSpPr/>
            <p:nvPr/>
          </p:nvSpPr>
          <p:spPr>
            <a:xfrm>
              <a:off x="827584" y="3933056"/>
              <a:ext cx="2016224" cy="1152128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dirty="0" err="1" smtClean="0"/>
                <a:t>Чёбаковская</a:t>
              </a:r>
              <a:r>
                <a:rPr lang="ru-RU" dirty="0" smtClean="0"/>
                <a:t> СШ</a:t>
              </a:r>
              <a:endParaRPr lang="ru-RU" dirty="0"/>
            </a:p>
          </p:txBody>
        </p:sp>
        <p:sp>
          <p:nvSpPr>
            <p:cNvPr id="11" name="Овал 10"/>
            <p:cNvSpPr/>
            <p:nvPr/>
          </p:nvSpPr>
          <p:spPr>
            <a:xfrm>
              <a:off x="3491880" y="3933056"/>
              <a:ext cx="2016224" cy="1152128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МДОУ №21 «Звёздочка»</a:t>
              </a:r>
              <a:endParaRPr lang="ru-RU" dirty="0"/>
            </a:p>
          </p:txBody>
        </p:sp>
        <p:sp>
          <p:nvSpPr>
            <p:cNvPr id="12" name="Крест 11"/>
            <p:cNvSpPr/>
            <p:nvPr/>
          </p:nvSpPr>
          <p:spPr>
            <a:xfrm>
              <a:off x="3059832" y="4365104"/>
              <a:ext cx="288032" cy="288032"/>
            </a:xfrm>
            <a:prstGeom prst="plus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Овал 12"/>
            <p:cNvSpPr/>
            <p:nvPr/>
          </p:nvSpPr>
          <p:spPr>
            <a:xfrm>
              <a:off x="467544" y="3501008"/>
              <a:ext cx="5544616" cy="2160240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70186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908720"/>
            <a:ext cx="7725544" cy="864096"/>
          </a:xfrm>
        </p:spPr>
        <p:txBody>
          <a:bodyPr>
            <a:noAutofit/>
          </a:bodyPr>
          <a:lstStyle/>
          <a:p>
            <a:r>
              <a:rPr lang="ru-RU" sz="2900" dirty="0"/>
              <a:t>Проект «Уголок России – отчий дом»</a:t>
            </a:r>
            <a:br>
              <a:rPr lang="ru-RU" sz="2900" dirty="0"/>
            </a:br>
            <a:r>
              <a:rPr lang="ru-RU" sz="2900" dirty="0"/>
              <a:t>МОУ Фоминская СШ</a:t>
            </a:r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824641"/>
            <a:ext cx="3744416" cy="2496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4320918"/>
            <a:ext cx="3312367" cy="248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586357"/>
            <a:ext cx="3055794" cy="2291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5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1" t="17176" r="14702" b="14966"/>
          <a:stretch/>
        </p:blipFill>
        <p:spPr bwMode="auto">
          <a:xfrm>
            <a:off x="5220071" y="1812065"/>
            <a:ext cx="3834951" cy="2782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656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6732" y="1412776"/>
            <a:ext cx="7902624" cy="864096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Динамика количества образовательных учреждений, участвующих в инновационной деятельности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  <p:pic>
        <p:nvPicPr>
          <p:cNvPr id="62466" name="Диаграмма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1"/>
          <a:stretch>
            <a:fillRect/>
          </a:stretch>
        </p:blipFill>
        <p:spPr bwMode="auto">
          <a:xfrm>
            <a:off x="1187624" y="2492896"/>
            <a:ext cx="7272808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399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Инновационные проекты, завершившие реализацию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2845" y="2060848"/>
            <a:ext cx="9036496" cy="4525963"/>
          </a:xfrm>
        </p:spPr>
        <p:txBody>
          <a:bodyPr/>
          <a:lstStyle/>
          <a:p>
            <a:pPr lvl="0">
              <a:spcBef>
                <a:spcPts val="1200"/>
              </a:spcBef>
            </a:pPr>
            <a:r>
              <a:rPr lang="ru-RU" sz="2200" dirty="0" smtClean="0"/>
              <a:t>«</a:t>
            </a:r>
            <a:r>
              <a:rPr lang="ru-RU" sz="2200" dirty="0"/>
              <a:t>Общественная экспертиза качества услуг, предоставляемых жителям муниципального района образовательными организациями</a:t>
            </a:r>
            <a:r>
              <a:rPr lang="ru-RU" sz="2200" dirty="0" smtClean="0"/>
              <a:t>»;</a:t>
            </a:r>
            <a:endParaRPr lang="ru-RU" sz="2200" dirty="0"/>
          </a:p>
          <a:p>
            <a:pPr lvl="0">
              <a:spcBef>
                <a:spcPts val="1200"/>
              </a:spcBef>
            </a:pPr>
            <a:r>
              <a:rPr lang="ru-RU" sz="2200" dirty="0" smtClean="0"/>
              <a:t>«</a:t>
            </a:r>
            <a:r>
              <a:rPr lang="ru-RU" sz="2200" dirty="0"/>
              <a:t>Создание уровневой модели внедрения </a:t>
            </a:r>
            <a:r>
              <a:rPr lang="ru-RU" sz="2200" dirty="0" err="1"/>
              <a:t>метапредметных</a:t>
            </a:r>
            <a:r>
              <a:rPr lang="ru-RU" sz="2200" dirty="0"/>
              <a:t> технологий в образовательный процесс как средство реализации ФГОС» </a:t>
            </a:r>
            <a:endParaRPr lang="ru-RU" sz="2200" dirty="0" smtClean="0"/>
          </a:p>
          <a:p>
            <a:pPr lvl="0">
              <a:spcBef>
                <a:spcPts val="1200"/>
              </a:spcBef>
            </a:pPr>
            <a:r>
              <a:rPr lang="ru-RU" sz="2200" dirty="0" smtClean="0"/>
              <a:t>«</a:t>
            </a:r>
            <a:r>
              <a:rPr lang="ru-RU" sz="2200" dirty="0"/>
              <a:t>Формирование индивидуальных образовательных маршрутов обучающихся в условиях сельской школы на основе сетевого взаимодействия ОУ и УДОД</a:t>
            </a:r>
            <a:r>
              <a:rPr lang="ru-RU" sz="2200" dirty="0" smtClean="0"/>
              <a:t>»</a:t>
            </a:r>
            <a:endParaRPr lang="ru-RU" sz="2200" dirty="0"/>
          </a:p>
          <a:p>
            <a:pPr lvl="0">
              <a:spcBef>
                <a:spcPts val="1200"/>
              </a:spcBef>
            </a:pPr>
            <a:r>
              <a:rPr lang="ru-RU" sz="2200" dirty="0" smtClean="0"/>
              <a:t>«</a:t>
            </a:r>
            <a:r>
              <a:rPr lang="ru-RU" sz="2200" dirty="0"/>
              <a:t>Создание модели и механизма управления внедрением ФГОС в образовательный процесс дошкольных образовательных учреждений ТМР» </a:t>
            </a:r>
            <a:endParaRPr lang="ru-RU" sz="2200" dirty="0" smtClean="0"/>
          </a:p>
          <a:p>
            <a:pPr lvl="0">
              <a:spcBef>
                <a:spcPts val="1200"/>
              </a:spcBef>
            </a:pPr>
            <a:r>
              <a:rPr lang="ru-RU" sz="2200" dirty="0" smtClean="0"/>
              <a:t>«</a:t>
            </a:r>
            <a:r>
              <a:rPr lang="ru-RU" sz="2200" dirty="0"/>
              <a:t>Развитие образцов субъектно-ориентированного педагогического процесса в основной школе в рамках реализации ФГОС</a:t>
            </a:r>
            <a:r>
              <a:rPr lang="ru-RU" sz="2200" dirty="0" smtClean="0"/>
              <a:t>»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205977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65" y="836712"/>
            <a:ext cx="9031935" cy="6021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755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" r="8826"/>
          <a:stretch/>
        </p:blipFill>
        <p:spPr bwMode="auto">
          <a:xfrm>
            <a:off x="251520" y="822285"/>
            <a:ext cx="8719508" cy="6036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090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620688"/>
            <a:ext cx="7509520" cy="864096"/>
          </a:xfrm>
        </p:spPr>
        <p:txBody>
          <a:bodyPr/>
          <a:lstStyle/>
          <a:p>
            <a:r>
              <a:rPr lang="ru-RU" dirty="0" smtClean="0"/>
              <a:t>РИП 2017-2019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74" y="1340768"/>
            <a:ext cx="9144000" cy="4938921"/>
          </a:xfrm>
        </p:spPr>
        <p:txBody>
          <a:bodyPr/>
          <a:lstStyle/>
          <a:p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«Образовательная сеть «Детский технопарк» как ресурс формирования и развития инженерно-технических, исследовательских и изобретательских компетенций обучающихся»; </a:t>
            </a:r>
            <a:endParaRPr lang="ru-RU" sz="2000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«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Реализация комплекса мер, обеспечивающих переход муниципальной сети профильного обучения на ФГОС СОО через внедрение технологии </a:t>
            </a:r>
            <a:r>
              <a:rPr lang="ru-RU" sz="2000" dirty="0" err="1">
                <a:solidFill>
                  <a:schemeClr val="accent2">
                    <a:lumMod val="75000"/>
                  </a:schemeClr>
                </a:solidFill>
              </a:rPr>
              <a:t>мыследеятельностной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 педагогики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»;</a:t>
            </a:r>
          </a:p>
          <a:p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«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Профессиональная культура оценочной деятельности современного педагога».</a:t>
            </a:r>
          </a:p>
          <a:p>
            <a:r>
              <a:rPr lang="ru-RU" sz="2000" dirty="0" smtClean="0"/>
              <a:t>«</a:t>
            </a:r>
            <a:r>
              <a:rPr lang="ru-RU" sz="2000" dirty="0"/>
              <a:t>Технология создания профессиональных обучающихся сообществ как средство повышения профессиональной компетентности педагогов в школах при переходе в эффективный режим работы»</a:t>
            </a:r>
          </a:p>
          <a:p>
            <a:r>
              <a:rPr lang="ru-RU" sz="2000" dirty="0"/>
              <a:t>Программа распространения педагогических практик реализации субъектно-ориентированного типа педагогического процесса в условиях реализации ФГОС</a:t>
            </a:r>
          </a:p>
          <a:p>
            <a:r>
              <a:rPr lang="ru-RU" sz="2000" dirty="0" smtClean="0"/>
              <a:t>«</a:t>
            </a:r>
            <a:r>
              <a:rPr lang="ru-RU" sz="2000" dirty="0"/>
              <a:t>Система работы с детьми с особыми образовательными потребностями средствами УМК «Перспективная начальная школа» и «</a:t>
            </a:r>
            <a:r>
              <a:rPr lang="ru-RU" sz="2000" dirty="0" err="1"/>
              <a:t>Предшкола</a:t>
            </a:r>
            <a:r>
              <a:rPr lang="ru-RU" sz="2000" dirty="0"/>
              <a:t> нового поколения»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563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Социальный капитал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2300450"/>
            <a:ext cx="5334000" cy="1447800"/>
          </a:xfrm>
        </p:spPr>
        <p:txBody>
          <a:bodyPr/>
          <a:lstStyle/>
          <a:p>
            <a:pPr marL="0" indent="0">
              <a:lnSpc>
                <a:spcPct val="90000"/>
              </a:lnSpc>
              <a:buFontTx/>
              <a:buNone/>
            </a:pPr>
            <a:r>
              <a:rPr lang="ru-RU" altLang="ru-RU" sz="2400" b="1" dirty="0" smtClean="0">
                <a:latin typeface="Arial" pitchFamily="34" charset="0"/>
              </a:rPr>
              <a:t>Способность </a:t>
            </a:r>
            <a:r>
              <a:rPr lang="ru-RU" altLang="ru-RU" sz="2400" b="1" dirty="0">
                <a:latin typeface="Arial" pitchFamily="34" charset="0"/>
              </a:rPr>
              <a:t>людей к самоорганизации и совместным действиям для достижения общей цели</a:t>
            </a:r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6096000" y="3861048"/>
            <a:ext cx="2743200" cy="192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ru-RU" altLang="ru-RU" sz="1600" b="1" dirty="0"/>
              <a:t>К.М. Ушаков</a:t>
            </a:r>
            <a:r>
              <a:rPr lang="ru-RU" altLang="ru-RU" sz="1600" dirty="0"/>
              <a:t>, доктор педагогических наук профессор, автор книг по проблемам развития организации, управления человеческими ресурсами </a:t>
            </a:r>
          </a:p>
          <a:p>
            <a:pPr>
              <a:spcBef>
                <a:spcPct val="50000"/>
              </a:spcBef>
            </a:pPr>
            <a:endParaRPr lang="ru-RU" altLang="ru-RU" sz="1600" dirty="0"/>
          </a:p>
        </p:txBody>
      </p:sp>
      <p:pic>
        <p:nvPicPr>
          <p:cNvPr id="16391" name="Picture 7" descr="kapit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973382"/>
            <a:ext cx="4572000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11" descr="Картинки по запросу Ушаков социального капитала школ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319" y="1700808"/>
            <a:ext cx="284797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698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1052736"/>
            <a:ext cx="7509520" cy="864096"/>
          </a:xfrm>
        </p:spPr>
        <p:txBody>
          <a:bodyPr>
            <a:normAutofit fontScale="90000"/>
          </a:bodyPr>
          <a:lstStyle/>
          <a:p>
            <a:r>
              <a:rPr lang="ru-RU" dirty="0"/>
              <a:t>Уровни повышения социального капитала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b="1" i="1" dirty="0" smtClean="0"/>
              <a:t>первый </a:t>
            </a:r>
            <a:r>
              <a:rPr lang="ru-RU" sz="2400" b="1" i="1" dirty="0"/>
              <a:t>уровень </a:t>
            </a:r>
            <a:r>
              <a:rPr lang="ru-RU" sz="2400" dirty="0"/>
              <a:t>– уровень системы образования ТМР (укрепление профессиональных связей между ОУ ТМР);</a:t>
            </a:r>
          </a:p>
          <a:p>
            <a:r>
              <a:rPr lang="ru-RU" sz="2400" b="1" i="1" dirty="0" smtClean="0"/>
              <a:t>второй </a:t>
            </a:r>
            <a:r>
              <a:rPr lang="ru-RU" sz="2400" b="1" i="1" dirty="0"/>
              <a:t>уровень </a:t>
            </a:r>
            <a:r>
              <a:rPr lang="ru-RU" sz="2400" dirty="0"/>
              <a:t>- уровень ОУ (укрепление профессиональных связей между педагогами в ОУ);</a:t>
            </a:r>
          </a:p>
          <a:p>
            <a:r>
              <a:rPr lang="ru-RU" sz="2400" b="1" i="1" dirty="0"/>
              <a:t>третий уровень </a:t>
            </a:r>
            <a:r>
              <a:rPr lang="ru-RU" sz="2400" dirty="0"/>
              <a:t>–  уровень РМО (укрепление профессиональных связей между педагогами РМО);</a:t>
            </a:r>
          </a:p>
          <a:p>
            <a:r>
              <a:rPr lang="ru-RU" sz="2400" b="1" i="1" dirty="0"/>
              <a:t>четвёртый уровень </a:t>
            </a:r>
            <a:r>
              <a:rPr lang="ru-RU" sz="2400" dirty="0"/>
              <a:t>– уровень профессиональных дуэтов (укрепление профессиональных связей между наставниками и молодыми специалистами).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7578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36711"/>
            <a:ext cx="7828749" cy="5871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017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8600377" cy="5747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06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6375" y="908050"/>
            <a:ext cx="7508875" cy="86518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altLang="ru-RU" dirty="0" smtClean="0"/>
              <a:t>Центр развития физической культуры и спорта</a:t>
            </a:r>
            <a:endParaRPr lang="ru-RU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6832"/>
            <a:ext cx="3600400" cy="2397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2"/>
          <a:stretch/>
        </p:blipFill>
        <p:spPr bwMode="auto">
          <a:xfrm>
            <a:off x="4654316" y="1851784"/>
            <a:ext cx="3752584" cy="2462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06" y="4452625"/>
            <a:ext cx="3767828" cy="240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0" r="5334"/>
          <a:stretch/>
        </p:blipFill>
        <p:spPr bwMode="auto">
          <a:xfrm>
            <a:off x="4654533" y="4452625"/>
            <a:ext cx="3803668" cy="240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94"/>
          <a:stretch/>
        </p:blipFill>
        <p:spPr bwMode="auto">
          <a:xfrm>
            <a:off x="0" y="1340768"/>
            <a:ext cx="9103010" cy="471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73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89369"/>
            <a:ext cx="7920880" cy="5935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403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8448915" cy="5336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1953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36712"/>
            <a:ext cx="7815262" cy="585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344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/>
          <p:nvPr/>
        </p:nvPicPr>
        <p:blipFill rotWithShape="1">
          <a:blip r:embed="rId2"/>
          <a:srcRect l="17147" t="21664" r="18750" b="11631"/>
          <a:stretch/>
        </p:blipFill>
        <p:spPr bwMode="auto">
          <a:xfrm>
            <a:off x="755576" y="836712"/>
            <a:ext cx="7992888" cy="60212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1612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14423" t="21095" r="19071" b="13342"/>
          <a:stretch/>
        </p:blipFill>
        <p:spPr bwMode="auto">
          <a:xfrm>
            <a:off x="467544" y="764704"/>
            <a:ext cx="8280920" cy="5976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270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Достижения педагогов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5304" y="1772816"/>
            <a:ext cx="9036496" cy="4525963"/>
          </a:xfrm>
        </p:spPr>
        <p:txBody>
          <a:bodyPr/>
          <a:lstStyle/>
          <a:p>
            <a:pPr lvl="0"/>
            <a:r>
              <a:rPr lang="ru-RU" sz="2400" dirty="0"/>
              <a:t>Васильева </a:t>
            </a:r>
            <a:r>
              <a:rPr lang="ru-RU" sz="2400" dirty="0" smtClean="0"/>
              <a:t>Я.С., </a:t>
            </a:r>
            <a:r>
              <a:rPr lang="ru-RU" sz="2400" dirty="0"/>
              <a:t>СШ №</a:t>
            </a:r>
            <a:r>
              <a:rPr lang="ru-RU" sz="2400" dirty="0" smtClean="0"/>
              <a:t>6 - лауреат </a:t>
            </a:r>
            <a:r>
              <a:rPr lang="ru-RU" sz="2400" dirty="0"/>
              <a:t>регионального этапа Всероссийского конкурса «Учитель года России» -</a:t>
            </a:r>
            <a:r>
              <a:rPr lang="ru-RU" sz="2400" dirty="0" smtClean="0"/>
              <a:t>2017</a:t>
            </a:r>
            <a:r>
              <a:rPr lang="ru-RU" sz="2400" dirty="0"/>
              <a:t>;</a:t>
            </a:r>
            <a:r>
              <a:rPr lang="ru-RU" sz="2400" dirty="0" smtClean="0"/>
              <a:t> </a:t>
            </a:r>
          </a:p>
          <a:p>
            <a:pPr lvl="0"/>
            <a:r>
              <a:rPr lang="ru-RU" sz="2400" dirty="0" smtClean="0"/>
              <a:t>Казакова Е.В., МДОУ </a:t>
            </a:r>
            <a:r>
              <a:rPr lang="ru-RU" sz="2400" dirty="0"/>
              <a:t>№1 «Ленинец</a:t>
            </a:r>
            <a:r>
              <a:rPr lang="ru-RU" sz="2400" dirty="0" smtClean="0"/>
              <a:t>» - финалист </a:t>
            </a:r>
            <a:r>
              <a:rPr lang="ru-RU" sz="2400" dirty="0"/>
              <a:t>регионального этапа Всероссийского конкурса «Воспитатель года России</a:t>
            </a:r>
            <a:r>
              <a:rPr lang="ru-RU" sz="2400" dirty="0" smtClean="0"/>
              <a:t>»-</a:t>
            </a:r>
            <a:r>
              <a:rPr lang="ru-RU" sz="2400" dirty="0" smtClean="0"/>
              <a:t>2017;</a:t>
            </a:r>
            <a:endParaRPr lang="ru-RU" sz="2400" dirty="0"/>
          </a:p>
          <a:p>
            <a:pPr lvl="0"/>
            <a:r>
              <a:rPr lang="ru-RU" sz="2400" dirty="0" err="1"/>
              <a:t>Сабаканова</a:t>
            </a:r>
            <a:r>
              <a:rPr lang="ru-RU" sz="2400" dirty="0"/>
              <a:t> </a:t>
            </a:r>
            <a:r>
              <a:rPr lang="ru-RU" sz="2400" dirty="0" smtClean="0"/>
              <a:t>А.С., МДОУ </a:t>
            </a:r>
            <a:r>
              <a:rPr lang="ru-RU" sz="2400" dirty="0"/>
              <a:t>№11 «Колокольчик</a:t>
            </a:r>
            <a:r>
              <a:rPr lang="ru-RU" sz="2400" dirty="0" smtClean="0"/>
              <a:t>» -  лауреат IX </a:t>
            </a:r>
            <a:r>
              <a:rPr lang="ru-RU" sz="2400" dirty="0"/>
              <a:t>регионального  конкурса «Педагог -психолог </a:t>
            </a:r>
            <a:r>
              <a:rPr lang="ru-RU" sz="2400" dirty="0" smtClean="0"/>
              <a:t>года-2016</a:t>
            </a:r>
            <a:r>
              <a:rPr lang="ru-RU" sz="2400" dirty="0" smtClean="0"/>
              <a:t>»;</a:t>
            </a:r>
            <a:endParaRPr lang="ru-RU" sz="2400" dirty="0"/>
          </a:p>
          <a:p>
            <a:pPr lvl="0"/>
            <a:r>
              <a:rPr lang="ru-RU" sz="2400" dirty="0"/>
              <a:t>Ваганова </a:t>
            </a:r>
            <a:r>
              <a:rPr lang="ru-RU" sz="2400" dirty="0" smtClean="0"/>
              <a:t>А.С., лицей </a:t>
            </a:r>
            <a:r>
              <a:rPr lang="ru-RU" sz="2400" dirty="0"/>
              <a:t>№</a:t>
            </a:r>
            <a:r>
              <a:rPr lang="ru-RU" sz="2400" dirty="0" smtClean="0"/>
              <a:t>1 - призер </a:t>
            </a:r>
            <a:r>
              <a:rPr lang="ru-RU" sz="2400" dirty="0"/>
              <a:t>регионального Профессионального творческого конкурса для учителей </a:t>
            </a:r>
            <a:r>
              <a:rPr lang="ru-RU" sz="2400" dirty="0" smtClean="0"/>
              <a:t>математики;</a:t>
            </a:r>
            <a:endParaRPr lang="ru-RU" sz="2400" dirty="0"/>
          </a:p>
          <a:p>
            <a:pPr lvl="0"/>
            <a:r>
              <a:rPr lang="ru-RU" sz="2400" dirty="0"/>
              <a:t>Смирнова </a:t>
            </a:r>
            <a:r>
              <a:rPr lang="ru-RU" sz="2400" dirty="0" smtClean="0"/>
              <a:t>О.В., Андреева М.А., лицей </a:t>
            </a:r>
            <a:r>
              <a:rPr lang="ru-RU" sz="2400" dirty="0"/>
              <a:t>№</a:t>
            </a:r>
            <a:r>
              <a:rPr lang="ru-RU" sz="2400" dirty="0" smtClean="0"/>
              <a:t>1 - призеры Кубка </a:t>
            </a:r>
            <a:r>
              <a:rPr lang="ru-RU" sz="2400" dirty="0"/>
              <a:t>педагогов </a:t>
            </a:r>
            <a:r>
              <a:rPr lang="ru-RU" sz="2400" dirty="0" smtClean="0"/>
              <a:t>робототехники  </a:t>
            </a:r>
            <a:r>
              <a:rPr lang="ru-RU" sz="2400" dirty="0"/>
              <a:t>IX Всероссийского робототехнического фестиваля «</a:t>
            </a:r>
            <a:r>
              <a:rPr lang="ru-RU" sz="2400" dirty="0" err="1"/>
              <a:t>Робофест</a:t>
            </a:r>
            <a:r>
              <a:rPr lang="ru-RU" sz="2400" dirty="0"/>
              <a:t>. Здесь собирают будущее</a:t>
            </a:r>
            <a:r>
              <a:rPr lang="ru-RU" sz="2400" dirty="0" smtClean="0"/>
              <a:t>» и др.</a:t>
            </a:r>
            <a:endParaRPr lang="ru-RU" sz="24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927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900" dirty="0" smtClean="0"/>
              <a:t>Школа молодого </a:t>
            </a:r>
            <a:r>
              <a:rPr lang="ru-RU" sz="2900" dirty="0" smtClean="0"/>
              <a:t>управленца</a:t>
            </a:r>
            <a:endParaRPr lang="ru-RU" sz="29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51" y="2493581"/>
            <a:ext cx="6637423" cy="4418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68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5" r="66049"/>
          <a:stretch/>
        </p:blipFill>
        <p:spPr bwMode="auto">
          <a:xfrm>
            <a:off x="6622031" y="1628800"/>
            <a:ext cx="2521969" cy="4310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736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900" dirty="0"/>
              <a:t>Конкурс «Лучшие практики ГОУ в региональной системе образования»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924944"/>
            <a:ext cx="4032448" cy="1819290"/>
          </a:xfrm>
        </p:spPr>
        <p:txBody>
          <a:bodyPr/>
          <a:lstStyle/>
          <a:p>
            <a:r>
              <a:rPr lang="ru-RU" sz="2800" dirty="0" smtClean="0"/>
              <a:t>СШ №3 – победитель</a:t>
            </a:r>
          </a:p>
          <a:p>
            <a:r>
              <a:rPr lang="ru-RU" sz="2800" dirty="0" smtClean="0"/>
              <a:t>СШ №6 – абсолютный победитель</a:t>
            </a:r>
            <a:endParaRPr lang="ru-RU" sz="2800" dirty="0"/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204864"/>
            <a:ext cx="5292789" cy="3861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323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Слёт </a:t>
            </a:r>
            <a:r>
              <a:rPr lang="ru-RU" dirty="0"/>
              <a:t>У</a:t>
            </a:r>
            <a:r>
              <a:rPr lang="ru-RU" dirty="0" smtClean="0"/>
              <a:t>правляющих советов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56" y="1700808"/>
            <a:ext cx="8572336" cy="5140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20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3510</TotalTime>
  <Words>2089</Words>
  <Application>Microsoft Office PowerPoint</Application>
  <PresentationFormat>Экран (4:3)</PresentationFormat>
  <Paragraphs>499</Paragraphs>
  <Slides>102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102</vt:i4>
      </vt:variant>
    </vt:vector>
  </HeadingPairs>
  <TitlesOfParts>
    <vt:vector size="104" baseType="lpstr">
      <vt:lpstr>Тема Office</vt:lpstr>
      <vt:lpstr>1_Тема Office</vt:lpstr>
      <vt:lpstr>Августовская конференция  педагогических и руководящих работников  Тутаевского МР</vt:lpstr>
      <vt:lpstr>Муниципальная система образования: достижения 2016/2017 учебного года,  точки роста</vt:lpstr>
      <vt:lpstr>Презентация PowerPoint</vt:lpstr>
      <vt:lpstr>Стратегия социально-экономического развития Ярославской области</vt:lpstr>
      <vt:lpstr>Ассигнования по разделу «Образование» (в тыс. рублей)</vt:lpstr>
      <vt:lpstr>Гранты</vt:lpstr>
      <vt:lpstr>Презентация PowerPoint</vt:lpstr>
      <vt:lpstr>Презентация PowerPoint</vt:lpstr>
      <vt:lpstr>Центр развития физической культуры и спорта</vt:lpstr>
      <vt:lpstr>Результаты конкурса  «Лучшее муниципальное образование по внедрению комплекса ГТО» </vt:lpstr>
      <vt:lpstr>Поддержка материально-технической базы</vt:lpstr>
      <vt:lpstr>Субсидия на создание условий для занятия физической культурой и спортом</vt:lpstr>
      <vt:lpstr>Губернаторский проект  «Решаем вместе»</vt:lpstr>
      <vt:lpstr>Ремонт Левобережной школы</vt:lpstr>
      <vt:lpstr>Презентация PowerPoint</vt:lpstr>
      <vt:lpstr>Презентация PowerPoint</vt:lpstr>
      <vt:lpstr>Презентация PowerPoint</vt:lpstr>
      <vt:lpstr>Потребность в детских садах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Музей «Русская Горенка» МДОУ №25 «Дюймовочка»</vt:lpstr>
      <vt:lpstr>Экспозиции музея «Русская Горенка» </vt:lpstr>
      <vt:lpstr>Презентация PowerPoint</vt:lpstr>
      <vt:lpstr>Презентация PowerPoint</vt:lpstr>
      <vt:lpstr>Классификация нетрадиционных форм взаимодействия с семьёй</vt:lpstr>
      <vt:lpstr>Презентация PowerPoint</vt:lpstr>
      <vt:lpstr>Презентация PowerPoint</vt:lpstr>
      <vt:lpstr>Введение ФГОС</vt:lpstr>
      <vt:lpstr>Презентация PowerPoint</vt:lpstr>
      <vt:lpstr>Презентация PowerPoint</vt:lpstr>
      <vt:lpstr>Презентация PowerPoint</vt:lpstr>
      <vt:lpstr>Победы обучающихся лицея</vt:lpstr>
      <vt:lpstr>Презентация PowerPoint</vt:lpstr>
      <vt:lpstr>РИП «Реализация комплекса мер, обеспечивающих переход муниципальной сети профильного обучения на ФГОС СОО через внедрение технологий мыследеятельностной педагогики» </vt:lpstr>
      <vt:lpstr>Презентация PowerPoint</vt:lpstr>
      <vt:lpstr>Презентация PowerPoint</vt:lpstr>
      <vt:lpstr>Число участников школьного этапа ВОШ</vt:lpstr>
      <vt:lpstr>Муниципальный этап ВОШ</vt:lpstr>
      <vt:lpstr>Неоднократные победители и призёры муниципального этапа ВОШ</vt:lpstr>
      <vt:lpstr>Рейтинг школ по количеству призовых мест в муниципальном этапе ВОШ</vt:lpstr>
      <vt:lpstr>Количество участников и призовых мест по предметам в муниципальном этапе ВОШ</vt:lpstr>
      <vt:lpstr>Победители и призёры регионального этапа ВОШ</vt:lpstr>
      <vt:lpstr>Презентация PowerPoint</vt:lpstr>
      <vt:lpstr>Презентация PowerPoint</vt:lpstr>
      <vt:lpstr>Достижения обучающихся ТМР</vt:lpstr>
      <vt:lpstr>Численность участников муниципальных олимпиад для обучающихся 4,5,6 классов</vt:lpstr>
      <vt:lpstr>Презентация PowerPoint</vt:lpstr>
      <vt:lpstr>ГИА 9 класс</vt:lpstr>
      <vt:lpstr>Выбор предметов для сдачи на ОГЭ</vt:lpstr>
      <vt:lpstr>Динамика справляемости (9 класс)</vt:lpstr>
      <vt:lpstr>ЕГЭ</vt:lpstr>
      <vt:lpstr>ЕГЭ</vt:lpstr>
      <vt:lpstr>ЕГЭ</vt:lpstr>
      <vt:lpstr>Презентация PowerPoint</vt:lpstr>
      <vt:lpstr>ЕГЭ</vt:lpstr>
      <vt:lpstr>Презентация PowerPoint</vt:lpstr>
      <vt:lpstr>Презентация PowerPoint</vt:lpstr>
      <vt:lpstr>Ключевые установки концепции образовательных стандартов в деятельности школьных библиотек </vt:lpstr>
      <vt:lpstr>Презентация PowerPoint</vt:lpstr>
      <vt:lpstr>Презентация PowerPoint</vt:lpstr>
      <vt:lpstr>Региональный комплексный проект «Региональная стратегия поддержки школ, работающих в неблагоприятных социальных условиях при переходе в эффективный режим работы»  на 2016-17 годы</vt:lpstr>
      <vt:lpstr>Шаги к эффективной школе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Съезд школьных лесничеств</vt:lpstr>
      <vt:lpstr>Презентация PowerPoint</vt:lpstr>
      <vt:lpstr>Презентация PowerPoint</vt:lpstr>
      <vt:lpstr>Проект «Дети – Волге»</vt:lpstr>
      <vt:lpstr>Проект «Точка, точка, запятая…» МОУ СШ №4 «Центр образования» </vt:lpstr>
      <vt:lpstr>Проект «Наш подарок городу» МОУ лицей №1 </vt:lpstr>
      <vt:lpstr>Проект «Чистая остановка – лицо  поселка», МОУ Начальная школа - детский сад №24 «Солнышко»  </vt:lpstr>
      <vt:lpstr>Проект «Чтим и знаем наших предков!» МОУ СШ №7 им. адмирала Ф.Ф. Ушакова </vt:lpstr>
      <vt:lpstr>Проект «Уголок России – отчий дом» МОУ Фоминская СШ</vt:lpstr>
      <vt:lpstr>Динамика количества образовательных учреждений, участвующих в инновационной деятельности </vt:lpstr>
      <vt:lpstr>Инновационные проекты, завершившие реализацию</vt:lpstr>
      <vt:lpstr>Презентация PowerPoint</vt:lpstr>
      <vt:lpstr>Презентация PowerPoint</vt:lpstr>
      <vt:lpstr>РИП 2017-2019</vt:lpstr>
      <vt:lpstr>Социальный капитал</vt:lpstr>
      <vt:lpstr>Уровни повышения социального капитала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Достижения педагогов</vt:lpstr>
      <vt:lpstr>Школа молодого управленца</vt:lpstr>
      <vt:lpstr>Конкурс «Лучшие практики ГОУ в региональной системе образования»</vt:lpstr>
      <vt:lpstr>Слёт Управляющих советов</vt:lpstr>
      <vt:lpstr>Презентация PowerPoint</vt:lpstr>
      <vt:lpstr>Общественная сертификация образовательных организаций «Общественное признание»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205</cp:revision>
  <dcterms:created xsi:type="dcterms:W3CDTF">2016-08-23T14:03:37Z</dcterms:created>
  <dcterms:modified xsi:type="dcterms:W3CDTF">2017-08-24T17:30:56Z</dcterms:modified>
</cp:coreProperties>
</file>